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5" r:id="rId4"/>
  </p:sldMasterIdLst>
  <p:notesMasterIdLst>
    <p:notesMasterId r:id="rId33"/>
  </p:notesMasterIdLst>
  <p:handoutMasterIdLst>
    <p:handoutMasterId r:id="rId34"/>
  </p:handoutMasterIdLst>
  <p:sldIdLst>
    <p:sldId id="2152" r:id="rId5"/>
    <p:sldId id="2251" r:id="rId6"/>
    <p:sldId id="2255" r:id="rId7"/>
    <p:sldId id="2259" r:id="rId8"/>
    <p:sldId id="2249" r:id="rId9"/>
    <p:sldId id="2260" r:id="rId10"/>
    <p:sldId id="2238" r:id="rId11"/>
    <p:sldId id="2264" r:id="rId12"/>
    <p:sldId id="2244" r:id="rId13"/>
    <p:sldId id="2261" r:id="rId14"/>
    <p:sldId id="2239" r:id="rId15"/>
    <p:sldId id="2241" r:id="rId16"/>
    <p:sldId id="2224" r:id="rId17"/>
    <p:sldId id="2223" r:id="rId18"/>
    <p:sldId id="2229" r:id="rId19"/>
    <p:sldId id="2240" r:id="rId20"/>
    <p:sldId id="2220" r:id="rId21"/>
    <p:sldId id="2242" r:id="rId22"/>
    <p:sldId id="2232" r:id="rId23"/>
    <p:sldId id="2234" r:id="rId24"/>
    <p:sldId id="2243" r:id="rId25"/>
    <p:sldId id="2235" r:id="rId26"/>
    <p:sldId id="2262" r:id="rId27"/>
    <p:sldId id="2256" r:id="rId28"/>
    <p:sldId id="2258" r:id="rId29"/>
    <p:sldId id="2263" r:id="rId30"/>
    <p:sldId id="2257" r:id="rId31"/>
    <p:sldId id="2236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36" userDrawn="1">
          <p15:clr>
            <a:srgbClr val="A4A3A4"/>
          </p15:clr>
        </p15:guide>
        <p15:guide id="2" pos="27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ez Davila, Luis" initials="MDL" lastIdx="1" clrIdx="0">
    <p:extLst>
      <p:ext uri="{19B8F6BF-5375-455C-9EA6-DF929625EA0E}">
        <p15:presenceInfo xmlns:p15="http://schemas.microsoft.com/office/powerpoint/2012/main" userId="S-1-5-21-3555285318-3598121220-927574299-1085900" providerId="AD"/>
      </p:ext>
    </p:extLst>
  </p:cmAuthor>
  <p:cmAuthor id="2" name="Nareshkumar Chandrahasan Senthilkumar" initials="NCS" lastIdx="14" clrIdx="1">
    <p:extLst>
      <p:ext uri="{19B8F6BF-5375-455C-9EA6-DF929625EA0E}">
        <p15:presenceInfo xmlns:p15="http://schemas.microsoft.com/office/powerpoint/2012/main" userId="S-1-5-21-2393973392-930299080-4041974831-52681" providerId="AD"/>
      </p:ext>
    </p:extLst>
  </p:cmAuthor>
  <p:cmAuthor id="3" name="Shivani Sai Vasavi Surisetty" initials="SSVS" lastIdx="3" clrIdx="2">
    <p:extLst>
      <p:ext uri="{19B8F6BF-5375-455C-9EA6-DF929625EA0E}">
        <p15:presenceInfo xmlns:p15="http://schemas.microsoft.com/office/powerpoint/2012/main" userId="S-1-5-21-2393973392-930299080-4041974831-34479" providerId="AD"/>
      </p:ext>
    </p:extLst>
  </p:cmAuthor>
  <p:cmAuthor id="4" name="Asha Radhakrishnan Nair" initials="ARN" lastIdx="52" clrIdx="3">
    <p:extLst>
      <p:ext uri="{19B8F6BF-5375-455C-9EA6-DF929625EA0E}">
        <p15:presenceInfo xmlns:p15="http://schemas.microsoft.com/office/powerpoint/2012/main" userId="Asha Radhakrishnan Nair" providerId="None"/>
      </p:ext>
    </p:extLst>
  </p:cmAuthor>
  <p:cmAuthor id="5" name="Adithya A" initials="AA" lastIdx="6" clrIdx="4">
    <p:extLst>
      <p:ext uri="{19B8F6BF-5375-455C-9EA6-DF929625EA0E}">
        <p15:presenceInfo xmlns:p15="http://schemas.microsoft.com/office/powerpoint/2012/main" userId="S-1-5-21-2393973392-930299080-4041974831-355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BFE2F4"/>
    <a:srgbClr val="93FB9F"/>
    <a:srgbClr val="232323"/>
    <a:srgbClr val="E8A311"/>
    <a:srgbClr val="D9202C"/>
    <a:srgbClr val="19B861"/>
    <a:srgbClr val="1F497D"/>
    <a:srgbClr val="17628A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51DF62-040C-4D7C-9EE3-BFCDC35AB333}" v="1" dt="2019-11-18T05:10:39.7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3" autoAdjust="0"/>
    <p:restoredTop sz="95448" autoAdjust="0"/>
  </p:normalViewPr>
  <p:slideViewPr>
    <p:cSldViewPr snapToGrid="0">
      <p:cViewPr varScale="1">
        <p:scale>
          <a:sx n="148" d="100"/>
          <a:sy n="148" d="100"/>
        </p:scale>
        <p:origin x="132" y="186"/>
      </p:cViewPr>
      <p:guideLst>
        <p:guide orient="horz" pos="636"/>
        <p:guide pos="27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yed Misbah Ahmed" userId="b60d97c1-67d9-44bc-9199-a37937022ab6" providerId="ADAL" clId="{6451DF62-040C-4D7C-9EE3-BFCDC35AB333}"/>
    <pc:docChg chg="addSld modSld">
      <pc:chgData name="Syed Misbah Ahmed" userId="b60d97c1-67d9-44bc-9199-a37937022ab6" providerId="ADAL" clId="{6451DF62-040C-4D7C-9EE3-BFCDC35AB333}" dt="2019-11-18T05:10:44.001" v="4" actId="113"/>
      <pc:docMkLst>
        <pc:docMk/>
      </pc:docMkLst>
      <pc:sldChg chg="modSp">
        <pc:chgData name="Syed Misbah Ahmed" userId="b60d97c1-67d9-44bc-9199-a37937022ab6" providerId="ADAL" clId="{6451DF62-040C-4D7C-9EE3-BFCDC35AB333}" dt="2019-11-18T05:10:36.982" v="1" actId="113"/>
        <pc:sldMkLst>
          <pc:docMk/>
          <pc:sldMk cId="354423606" sldId="2260"/>
        </pc:sldMkLst>
        <pc:spChg chg="mod">
          <ac:chgData name="Syed Misbah Ahmed" userId="b60d97c1-67d9-44bc-9199-a37937022ab6" providerId="ADAL" clId="{6451DF62-040C-4D7C-9EE3-BFCDC35AB333}" dt="2019-11-18T05:10:36.982" v="1" actId="113"/>
          <ac:spMkLst>
            <pc:docMk/>
            <pc:sldMk cId="354423606" sldId="2260"/>
            <ac:spMk id="19" creationId="{1ED60644-453A-4872-86BA-7B618A2A0FA8}"/>
          </ac:spMkLst>
        </pc:spChg>
      </pc:sldChg>
      <pc:sldChg chg="modSp add">
        <pc:chgData name="Syed Misbah Ahmed" userId="b60d97c1-67d9-44bc-9199-a37937022ab6" providerId="ADAL" clId="{6451DF62-040C-4D7C-9EE3-BFCDC35AB333}" dt="2019-11-18T05:10:44.001" v="4" actId="113"/>
        <pc:sldMkLst>
          <pc:docMk/>
          <pc:sldMk cId="2242455093" sldId="2264"/>
        </pc:sldMkLst>
        <pc:spChg chg="mod">
          <ac:chgData name="Syed Misbah Ahmed" userId="b60d97c1-67d9-44bc-9199-a37937022ab6" providerId="ADAL" clId="{6451DF62-040C-4D7C-9EE3-BFCDC35AB333}" dt="2019-11-18T05:10:44.001" v="4" actId="113"/>
          <ac:spMkLst>
            <pc:docMk/>
            <pc:sldMk cId="2242455093" sldId="2264"/>
            <ac:spMk id="19" creationId="{1ED60644-453A-4872-86BA-7B618A2A0FA8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 Demand (&gt;1)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Sheet1!$A$2:$A$53</c:f>
              <c:strCache>
                <c:ptCount val="52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  <c:pt idx="5">
                  <c:v>Week 6</c:v>
                </c:pt>
                <c:pt idx="6">
                  <c:v>Week 7</c:v>
                </c:pt>
                <c:pt idx="7">
                  <c:v>Week 8</c:v>
                </c:pt>
                <c:pt idx="8">
                  <c:v>Week 9</c:v>
                </c:pt>
                <c:pt idx="9">
                  <c:v>Week 10</c:v>
                </c:pt>
                <c:pt idx="10">
                  <c:v>Week 11</c:v>
                </c:pt>
                <c:pt idx="11">
                  <c:v>Week 12</c:v>
                </c:pt>
                <c:pt idx="12">
                  <c:v>Week 13</c:v>
                </c:pt>
                <c:pt idx="13">
                  <c:v>Week 14</c:v>
                </c:pt>
                <c:pt idx="14">
                  <c:v>Week 15</c:v>
                </c:pt>
                <c:pt idx="15">
                  <c:v>Week 16</c:v>
                </c:pt>
                <c:pt idx="16">
                  <c:v>Week 17</c:v>
                </c:pt>
                <c:pt idx="17">
                  <c:v>Week 18</c:v>
                </c:pt>
                <c:pt idx="18">
                  <c:v>Week 19</c:v>
                </c:pt>
                <c:pt idx="19">
                  <c:v>Week 20</c:v>
                </c:pt>
                <c:pt idx="20">
                  <c:v>Week 21</c:v>
                </c:pt>
                <c:pt idx="21">
                  <c:v>Week 22</c:v>
                </c:pt>
                <c:pt idx="22">
                  <c:v>Week 23</c:v>
                </c:pt>
                <c:pt idx="23">
                  <c:v>Week 24</c:v>
                </c:pt>
                <c:pt idx="24">
                  <c:v>Week 25</c:v>
                </c:pt>
                <c:pt idx="25">
                  <c:v>Week 26</c:v>
                </c:pt>
                <c:pt idx="26">
                  <c:v>Week 27</c:v>
                </c:pt>
                <c:pt idx="27">
                  <c:v>Week 28</c:v>
                </c:pt>
                <c:pt idx="28">
                  <c:v>Week 29</c:v>
                </c:pt>
                <c:pt idx="29">
                  <c:v>Week 30</c:v>
                </c:pt>
                <c:pt idx="30">
                  <c:v>Week 31</c:v>
                </c:pt>
                <c:pt idx="31">
                  <c:v>Week 32</c:v>
                </c:pt>
                <c:pt idx="32">
                  <c:v>Week 33</c:v>
                </c:pt>
                <c:pt idx="33">
                  <c:v>Week 34</c:v>
                </c:pt>
                <c:pt idx="34">
                  <c:v>Week 35</c:v>
                </c:pt>
                <c:pt idx="35">
                  <c:v>Week 36</c:v>
                </c:pt>
                <c:pt idx="36">
                  <c:v>Week 37</c:v>
                </c:pt>
                <c:pt idx="37">
                  <c:v>Week 38</c:v>
                </c:pt>
                <c:pt idx="38">
                  <c:v>Week 39</c:v>
                </c:pt>
                <c:pt idx="39">
                  <c:v>Week 40</c:v>
                </c:pt>
                <c:pt idx="40">
                  <c:v>Week 41</c:v>
                </c:pt>
                <c:pt idx="41">
                  <c:v>Week 42</c:v>
                </c:pt>
                <c:pt idx="42">
                  <c:v>Week 43</c:v>
                </c:pt>
                <c:pt idx="43">
                  <c:v>Week 44</c:v>
                </c:pt>
                <c:pt idx="44">
                  <c:v>Week 45</c:v>
                </c:pt>
                <c:pt idx="45">
                  <c:v>Week 46</c:v>
                </c:pt>
                <c:pt idx="46">
                  <c:v>Week 47</c:v>
                </c:pt>
                <c:pt idx="47">
                  <c:v>Week 48</c:v>
                </c:pt>
                <c:pt idx="48">
                  <c:v>Week 49</c:v>
                </c:pt>
                <c:pt idx="49">
                  <c:v>Week 50</c:v>
                </c:pt>
                <c:pt idx="50">
                  <c:v>Week 51</c:v>
                </c:pt>
                <c:pt idx="51">
                  <c:v>Week 52</c:v>
                </c:pt>
              </c:strCache>
            </c:strRef>
          </c:cat>
          <c:val>
            <c:numRef>
              <c:f>Sheet1!$B$2:$B$53</c:f>
              <c:numCache>
                <c:formatCode>General</c:formatCode>
                <c:ptCount val="52"/>
                <c:pt idx="0">
                  <c:v>1.1062425775549467</c:v>
                </c:pt>
                <c:pt idx="1">
                  <c:v>1.1062425775549467</c:v>
                </c:pt>
                <c:pt idx="2">
                  <c:v>1.1062425775549467</c:v>
                </c:pt>
                <c:pt idx="3">
                  <c:v>1.1062425775549467</c:v>
                </c:pt>
                <c:pt idx="4">
                  <c:v>1.1062425775549467</c:v>
                </c:pt>
                <c:pt idx="5">
                  <c:v>1.082789248588188</c:v>
                </c:pt>
                <c:pt idx="6">
                  <c:v>1.082789248588188</c:v>
                </c:pt>
                <c:pt idx="7">
                  <c:v>1.082789248588188</c:v>
                </c:pt>
                <c:pt idx="8">
                  <c:v>1.082789248588188</c:v>
                </c:pt>
                <c:pt idx="9">
                  <c:v>1.0779396731269053</c:v>
                </c:pt>
                <c:pt idx="10">
                  <c:v>1.0779396731269053</c:v>
                </c:pt>
                <c:pt idx="11">
                  <c:v>1.0779396731269053</c:v>
                </c:pt>
                <c:pt idx="12">
                  <c:v>1.0779396731269053</c:v>
                </c:pt>
                <c:pt idx="13">
                  <c:v>1.0779396731269053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1.0906464674698952</c:v>
                </c:pt>
                <c:pt idx="20">
                  <c:v>1.0906464674698952</c:v>
                </c:pt>
                <c:pt idx="21">
                  <c:v>1.0906464674698952</c:v>
                </c:pt>
                <c:pt idx="22">
                  <c:v>1.0906464674698952</c:v>
                </c:pt>
                <c:pt idx="23">
                  <c:v>1.0844897480329578</c:v>
                </c:pt>
                <c:pt idx="24">
                  <c:v>1.0475494314113334</c:v>
                </c:pt>
                <c:pt idx="25">
                  <c:v>1.0475494314113334</c:v>
                </c:pt>
                <c:pt idx="26">
                  <c:v>1.0475494314113334</c:v>
                </c:pt>
                <c:pt idx="27">
                  <c:v>1.0475494314113334</c:v>
                </c:pt>
                <c:pt idx="28">
                  <c:v>1.0475494314113334</c:v>
                </c:pt>
                <c:pt idx="29">
                  <c:v>1.0388685106504114</c:v>
                </c:pt>
                <c:pt idx="30">
                  <c:v>1.0388685106504114</c:v>
                </c:pt>
                <c:pt idx="31">
                  <c:v>1.0388685106504112</c:v>
                </c:pt>
                <c:pt idx="32">
                  <c:v>1.0388685106504114</c:v>
                </c:pt>
                <c:pt idx="33">
                  <c:v>1.0388685106504114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1.1213350585578841</c:v>
                </c:pt>
                <c:pt idx="43">
                  <c:v>1.1213350585578841</c:v>
                </c:pt>
                <c:pt idx="44">
                  <c:v>1.1213350585578841</c:v>
                </c:pt>
                <c:pt idx="45">
                  <c:v>1.1213350585578841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CB-4C48-AC02-E84384407BE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Low Demand (&lt;1)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Sheet1!$A$2:$A$53</c:f>
              <c:strCache>
                <c:ptCount val="52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  <c:pt idx="5">
                  <c:v>Week 6</c:v>
                </c:pt>
                <c:pt idx="6">
                  <c:v>Week 7</c:v>
                </c:pt>
                <c:pt idx="7">
                  <c:v>Week 8</c:v>
                </c:pt>
                <c:pt idx="8">
                  <c:v>Week 9</c:v>
                </c:pt>
                <c:pt idx="9">
                  <c:v>Week 10</c:v>
                </c:pt>
                <c:pt idx="10">
                  <c:v>Week 11</c:v>
                </c:pt>
                <c:pt idx="11">
                  <c:v>Week 12</c:v>
                </c:pt>
                <c:pt idx="12">
                  <c:v>Week 13</c:v>
                </c:pt>
                <c:pt idx="13">
                  <c:v>Week 14</c:v>
                </c:pt>
                <c:pt idx="14">
                  <c:v>Week 15</c:v>
                </c:pt>
                <c:pt idx="15">
                  <c:v>Week 16</c:v>
                </c:pt>
                <c:pt idx="16">
                  <c:v>Week 17</c:v>
                </c:pt>
                <c:pt idx="17">
                  <c:v>Week 18</c:v>
                </c:pt>
                <c:pt idx="18">
                  <c:v>Week 19</c:v>
                </c:pt>
                <c:pt idx="19">
                  <c:v>Week 20</c:v>
                </c:pt>
                <c:pt idx="20">
                  <c:v>Week 21</c:v>
                </c:pt>
                <c:pt idx="21">
                  <c:v>Week 22</c:v>
                </c:pt>
                <c:pt idx="22">
                  <c:v>Week 23</c:v>
                </c:pt>
                <c:pt idx="23">
                  <c:v>Week 24</c:v>
                </c:pt>
                <c:pt idx="24">
                  <c:v>Week 25</c:v>
                </c:pt>
                <c:pt idx="25">
                  <c:v>Week 26</c:v>
                </c:pt>
                <c:pt idx="26">
                  <c:v>Week 27</c:v>
                </c:pt>
                <c:pt idx="27">
                  <c:v>Week 28</c:v>
                </c:pt>
                <c:pt idx="28">
                  <c:v>Week 29</c:v>
                </c:pt>
                <c:pt idx="29">
                  <c:v>Week 30</c:v>
                </c:pt>
                <c:pt idx="30">
                  <c:v>Week 31</c:v>
                </c:pt>
                <c:pt idx="31">
                  <c:v>Week 32</c:v>
                </c:pt>
                <c:pt idx="32">
                  <c:v>Week 33</c:v>
                </c:pt>
                <c:pt idx="33">
                  <c:v>Week 34</c:v>
                </c:pt>
                <c:pt idx="34">
                  <c:v>Week 35</c:v>
                </c:pt>
                <c:pt idx="35">
                  <c:v>Week 36</c:v>
                </c:pt>
                <c:pt idx="36">
                  <c:v>Week 37</c:v>
                </c:pt>
                <c:pt idx="37">
                  <c:v>Week 38</c:v>
                </c:pt>
                <c:pt idx="38">
                  <c:v>Week 39</c:v>
                </c:pt>
                <c:pt idx="39">
                  <c:v>Week 40</c:v>
                </c:pt>
                <c:pt idx="40">
                  <c:v>Week 41</c:v>
                </c:pt>
                <c:pt idx="41">
                  <c:v>Week 42</c:v>
                </c:pt>
                <c:pt idx="42">
                  <c:v>Week 43</c:v>
                </c:pt>
                <c:pt idx="43">
                  <c:v>Week 44</c:v>
                </c:pt>
                <c:pt idx="44">
                  <c:v>Week 45</c:v>
                </c:pt>
                <c:pt idx="45">
                  <c:v>Week 46</c:v>
                </c:pt>
                <c:pt idx="46">
                  <c:v>Week 47</c:v>
                </c:pt>
                <c:pt idx="47">
                  <c:v>Week 48</c:v>
                </c:pt>
                <c:pt idx="48">
                  <c:v>Week 49</c:v>
                </c:pt>
                <c:pt idx="49">
                  <c:v>Week 50</c:v>
                </c:pt>
                <c:pt idx="50">
                  <c:v>Week 51</c:v>
                </c:pt>
                <c:pt idx="51">
                  <c:v>Week 52</c:v>
                </c:pt>
              </c:strCache>
            </c:strRef>
          </c:cat>
          <c:val>
            <c:numRef>
              <c:f>Sheet1!$C$2:$C$53</c:f>
              <c:numCache>
                <c:formatCode>General</c:formatCode>
                <c:ptCount val="5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0.96015728790499566</c:v>
                </c:pt>
                <c:pt idx="15">
                  <c:v>0.96015728790499566</c:v>
                </c:pt>
                <c:pt idx="16">
                  <c:v>0.96015728790499577</c:v>
                </c:pt>
                <c:pt idx="17">
                  <c:v>0.96015728790499566</c:v>
                </c:pt>
                <c:pt idx="18">
                  <c:v>0.96015728790499566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0.94918975293592744</c:v>
                </c:pt>
                <c:pt idx="35">
                  <c:v>0.94918975293592744</c:v>
                </c:pt>
                <c:pt idx="36">
                  <c:v>0.94918975293592744</c:v>
                </c:pt>
                <c:pt idx="37">
                  <c:v>0.94918975293592744</c:v>
                </c:pt>
                <c:pt idx="38">
                  <c:v>0.97907757597082601</c:v>
                </c:pt>
                <c:pt idx="39">
                  <c:v>0.97907757597082601</c:v>
                </c:pt>
                <c:pt idx="40">
                  <c:v>0.97907757597082601</c:v>
                </c:pt>
                <c:pt idx="41">
                  <c:v>0.97907757597082601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0.98334564103790434</c:v>
                </c:pt>
                <c:pt idx="47">
                  <c:v>0.98334564103790434</c:v>
                </c:pt>
                <c:pt idx="48">
                  <c:v>0.98334564103790434</c:v>
                </c:pt>
                <c:pt idx="49">
                  <c:v>0.98334564103790434</c:v>
                </c:pt>
                <c:pt idx="50">
                  <c:v>0.92836443883115671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CB-4C48-AC02-E84384407BE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Sheet1!$A$2:$A$53</c:f>
              <c:strCache>
                <c:ptCount val="52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  <c:pt idx="5">
                  <c:v>Week 6</c:v>
                </c:pt>
                <c:pt idx="6">
                  <c:v>Week 7</c:v>
                </c:pt>
                <c:pt idx="7">
                  <c:v>Week 8</c:v>
                </c:pt>
                <c:pt idx="8">
                  <c:v>Week 9</c:v>
                </c:pt>
                <c:pt idx="9">
                  <c:v>Week 10</c:v>
                </c:pt>
                <c:pt idx="10">
                  <c:v>Week 11</c:v>
                </c:pt>
                <c:pt idx="11">
                  <c:v>Week 12</c:v>
                </c:pt>
                <c:pt idx="12">
                  <c:v>Week 13</c:v>
                </c:pt>
                <c:pt idx="13">
                  <c:v>Week 14</c:v>
                </c:pt>
                <c:pt idx="14">
                  <c:v>Week 15</c:v>
                </c:pt>
                <c:pt idx="15">
                  <c:v>Week 16</c:v>
                </c:pt>
                <c:pt idx="16">
                  <c:v>Week 17</c:v>
                </c:pt>
                <c:pt idx="17">
                  <c:v>Week 18</c:v>
                </c:pt>
                <c:pt idx="18">
                  <c:v>Week 19</c:v>
                </c:pt>
                <c:pt idx="19">
                  <c:v>Week 20</c:v>
                </c:pt>
                <c:pt idx="20">
                  <c:v>Week 21</c:v>
                </c:pt>
                <c:pt idx="21">
                  <c:v>Week 22</c:v>
                </c:pt>
                <c:pt idx="22">
                  <c:v>Week 23</c:v>
                </c:pt>
                <c:pt idx="23">
                  <c:v>Week 24</c:v>
                </c:pt>
                <c:pt idx="24">
                  <c:v>Week 25</c:v>
                </c:pt>
                <c:pt idx="25">
                  <c:v>Week 26</c:v>
                </c:pt>
                <c:pt idx="26">
                  <c:v>Week 27</c:v>
                </c:pt>
                <c:pt idx="27">
                  <c:v>Week 28</c:v>
                </c:pt>
                <c:pt idx="28">
                  <c:v>Week 29</c:v>
                </c:pt>
                <c:pt idx="29">
                  <c:v>Week 30</c:v>
                </c:pt>
                <c:pt idx="30">
                  <c:v>Week 31</c:v>
                </c:pt>
                <c:pt idx="31">
                  <c:v>Week 32</c:v>
                </c:pt>
                <c:pt idx="32">
                  <c:v>Week 33</c:v>
                </c:pt>
                <c:pt idx="33">
                  <c:v>Week 34</c:v>
                </c:pt>
                <c:pt idx="34">
                  <c:v>Week 35</c:v>
                </c:pt>
                <c:pt idx="35">
                  <c:v>Week 36</c:v>
                </c:pt>
                <c:pt idx="36">
                  <c:v>Week 37</c:v>
                </c:pt>
                <c:pt idx="37">
                  <c:v>Week 38</c:v>
                </c:pt>
                <c:pt idx="38">
                  <c:v>Week 39</c:v>
                </c:pt>
                <c:pt idx="39">
                  <c:v>Week 40</c:v>
                </c:pt>
                <c:pt idx="40">
                  <c:v>Week 41</c:v>
                </c:pt>
                <c:pt idx="41">
                  <c:v>Week 42</c:v>
                </c:pt>
                <c:pt idx="42">
                  <c:v>Week 43</c:v>
                </c:pt>
                <c:pt idx="43">
                  <c:v>Week 44</c:v>
                </c:pt>
                <c:pt idx="44">
                  <c:v>Week 45</c:v>
                </c:pt>
                <c:pt idx="45">
                  <c:v>Week 46</c:v>
                </c:pt>
                <c:pt idx="46">
                  <c:v>Week 47</c:v>
                </c:pt>
                <c:pt idx="47">
                  <c:v>Week 48</c:v>
                </c:pt>
                <c:pt idx="48">
                  <c:v>Week 49</c:v>
                </c:pt>
                <c:pt idx="49">
                  <c:v>Week 50</c:v>
                </c:pt>
                <c:pt idx="50">
                  <c:v>Week 51</c:v>
                </c:pt>
                <c:pt idx="51">
                  <c:v>Week 52</c:v>
                </c:pt>
              </c:strCache>
            </c:strRef>
          </c:cat>
          <c:val>
            <c:numRef>
              <c:f>Sheet1!$D$2:$D$53</c:f>
              <c:numCache>
                <c:formatCode>General</c:formatCode>
                <c:ptCount val="52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B9-45EB-9115-D095556423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3599056"/>
        <c:axId val="2013606672"/>
      </c:barChart>
      <c:catAx>
        <c:axId val="201359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3606672"/>
        <c:crosses val="autoZero"/>
        <c:auto val="1"/>
        <c:lblAlgn val="ctr"/>
        <c:lblOffset val="100"/>
        <c:noMultiLvlLbl val="0"/>
      </c:catAx>
      <c:valAx>
        <c:axId val="2013606672"/>
        <c:scaling>
          <c:orientation val="minMax"/>
          <c:min val="0.60000000000000009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700" dirty="0"/>
                  <a:t>Category Structural Demand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3599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50" dirty="0"/>
              <a:t>Lift</a:t>
            </a:r>
            <a:r>
              <a:rPr lang="en-US" sz="1050" baseline="0" dirty="0"/>
              <a:t> due to social media</a:t>
            </a:r>
            <a:endParaRPr lang="en-US" sz="1050" dirty="0"/>
          </a:p>
        </c:rich>
      </c:tx>
      <c:layout>
        <c:manualLayout>
          <c:xMode val="edge"/>
          <c:yMode val="edge"/>
          <c:x val="0.32764306513903396"/>
          <c:y val="4.14586028777275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Lift 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Peanut Butter &amp; Dark Choc.</c:v>
                </c:pt>
                <c:pt idx="1">
                  <c:v>Maple Glazed Pecan</c:v>
                </c:pt>
                <c:pt idx="2">
                  <c:v>Dark Choc Nuts &amp; Sea Salt</c:v>
                </c:pt>
                <c:pt idx="3">
                  <c:v>Caramel Almond </c:v>
                </c:pt>
                <c:pt idx="4">
                  <c:v>Madasgascan Vanilla &amp; Almond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6.7297764075247013E-2</c:v>
                </c:pt>
                <c:pt idx="1">
                  <c:v>6.4505103915673434E-2</c:v>
                </c:pt>
                <c:pt idx="2">
                  <c:v>5.8518194085402708E-2</c:v>
                </c:pt>
                <c:pt idx="3">
                  <c:v>3.9791279267786361E-2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CB-4435-AD3F-A198A45B8D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1967328"/>
        <c:axId val="921395984"/>
      </c:barChart>
      <c:catAx>
        <c:axId val="9196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1395984"/>
        <c:crosses val="autoZero"/>
        <c:auto val="1"/>
        <c:lblAlgn val="ctr"/>
        <c:lblOffset val="100"/>
        <c:noMultiLvlLbl val="0"/>
      </c:catAx>
      <c:valAx>
        <c:axId val="921395984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96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50" dirty="0"/>
              <a:t>Social Media Platforms</a:t>
            </a:r>
            <a:r>
              <a:rPr lang="en-US" sz="1050" baseline="0" dirty="0"/>
              <a:t> – Reach vs Investment</a:t>
            </a:r>
            <a:endParaRPr lang="en-US" sz="105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Est Reach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Facebook/Instagram</c:v>
                </c:pt>
                <c:pt idx="1">
                  <c:v>Twitter</c:v>
                </c:pt>
                <c:pt idx="2">
                  <c:v>Snapchat</c:v>
                </c:pt>
              </c:strCache>
            </c:strRef>
          </c:cat>
          <c:val>
            <c:numRef>
              <c:f>Sheet1!$C$2:$C$4</c:f>
              <c:numCache>
                <c:formatCode>#,##0</c:formatCode>
                <c:ptCount val="3"/>
                <c:pt idx="0">
                  <c:v>1500000</c:v>
                </c:pt>
                <c:pt idx="1">
                  <c:v>2000000</c:v>
                </c:pt>
                <c:pt idx="2">
                  <c:v>1500000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0C-44C5-B6B5-461E992227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671037328"/>
        <c:axId val="634720672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Cost Investment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Facebook/Instagram</c:v>
                </c:pt>
                <c:pt idx="1">
                  <c:v>Twitter</c:v>
                </c:pt>
                <c:pt idx="2">
                  <c:v>Snapchat</c:v>
                </c:pt>
              </c:strCache>
            </c:strRef>
          </c:cat>
          <c:val>
            <c:numRef>
              <c:f>Sheet1!$B$2:$B$4</c:f>
              <c:numCache>
                <c:formatCode>[$$-C09]#,##0</c:formatCode>
                <c:ptCount val="3"/>
                <c:pt idx="0">
                  <c:v>36995.999999999993</c:v>
                </c:pt>
                <c:pt idx="1">
                  <c:v>43002.000000000007</c:v>
                </c:pt>
                <c:pt idx="2">
                  <c:v>43502.5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30C-44C5-B6B5-461E992227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40450608"/>
        <c:axId val="634723168"/>
      </c:lineChart>
      <c:catAx>
        <c:axId val="640450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723168"/>
        <c:crosses val="autoZero"/>
        <c:auto val="1"/>
        <c:lblAlgn val="ctr"/>
        <c:lblOffset val="100"/>
        <c:noMultiLvlLbl val="0"/>
      </c:catAx>
      <c:valAx>
        <c:axId val="634723168"/>
        <c:scaling>
          <c:orientation val="minMax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700" dirty="0"/>
                  <a:t>Investment/million impressions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0450608"/>
        <c:crosses val="autoZero"/>
        <c:crossBetween val="between"/>
      </c:valAx>
      <c:valAx>
        <c:axId val="63472067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700" dirty="0"/>
                  <a:t>Estimated</a:t>
                </a:r>
                <a:r>
                  <a:rPr lang="en-IN" sz="700" baseline="0" dirty="0"/>
                  <a:t> reach</a:t>
                </a:r>
                <a:endParaRPr lang="en-US" sz="7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1037328"/>
        <c:crosses val="max"/>
        <c:crossBetween val="between"/>
      </c:valAx>
      <c:catAx>
        <c:axId val="6710373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347206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0" i="0" baseline="0" dirty="0">
                <a:effectLst/>
              </a:rPr>
              <a:t>Sales vs Category Structural Demand </a:t>
            </a:r>
            <a:endParaRPr lang="en-US" sz="14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Caramel Almond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01-Jan-19</c:v>
                </c:pt>
                <c:pt idx="1">
                  <c:v>07-Jan-19</c:v>
                </c:pt>
                <c:pt idx="2">
                  <c:v>14-Jan-19</c:v>
                </c:pt>
                <c:pt idx="3">
                  <c:v>21-Jan-19</c:v>
                </c:pt>
                <c:pt idx="4">
                  <c:v>28-Jan-19</c:v>
                </c:pt>
                <c:pt idx="5">
                  <c:v>04-Feb-19</c:v>
                </c:pt>
                <c:pt idx="6">
                  <c:v>11-Feb-19</c:v>
                </c:pt>
                <c:pt idx="7">
                  <c:v>18-Feb-19</c:v>
                </c:pt>
                <c:pt idx="8">
                  <c:v>25-Feb-19</c:v>
                </c:pt>
                <c:pt idx="9">
                  <c:v>04-Mar-19</c:v>
                </c:pt>
                <c:pt idx="10">
                  <c:v>11-Mar-19</c:v>
                </c:pt>
                <c:pt idx="11">
                  <c:v>18-Mar-19</c:v>
                </c:pt>
                <c:pt idx="12">
                  <c:v>25-Mar-19</c:v>
                </c:pt>
                <c:pt idx="13">
                  <c:v>01-Apr-19</c:v>
                </c:pt>
                <c:pt idx="14">
                  <c:v>08-Apr-19</c:v>
                </c:pt>
                <c:pt idx="15">
                  <c:v>15-Apr-19</c:v>
                </c:pt>
                <c:pt idx="16">
                  <c:v>22-Apr-19</c:v>
                </c:pt>
                <c:pt idx="17">
                  <c:v>29-Apr-19</c:v>
                </c:pt>
                <c:pt idx="18">
                  <c:v>06-May-19</c:v>
                </c:pt>
                <c:pt idx="19">
                  <c:v>13-May-19</c:v>
                </c:pt>
                <c:pt idx="20">
                  <c:v>20-May-19</c:v>
                </c:pt>
                <c:pt idx="21">
                  <c:v>27-May-19</c:v>
                </c:pt>
                <c:pt idx="22">
                  <c:v>03-Jun-19</c:v>
                </c:pt>
                <c:pt idx="23">
                  <c:v>10-Jun-19</c:v>
                </c:pt>
                <c:pt idx="24">
                  <c:v>17-Jun-19</c:v>
                </c:pt>
                <c:pt idx="25">
                  <c:v>24-Jun-19</c:v>
                </c:pt>
                <c:pt idx="26">
                  <c:v>01-Jul-19</c:v>
                </c:pt>
                <c:pt idx="27">
                  <c:v>08-Jul-19</c:v>
                </c:pt>
                <c:pt idx="28">
                  <c:v>15-Jul-19</c:v>
                </c:pt>
                <c:pt idx="29">
                  <c:v>22-Jul-19</c:v>
                </c:pt>
                <c:pt idx="30">
                  <c:v>29-Jul-19</c:v>
                </c:pt>
              </c:strCache>
            </c:strRef>
          </c:cat>
          <c:val>
            <c:numRef>
              <c:f>Sheet1!$B$2:$B$32</c:f>
              <c:numCache>
                <c:formatCode>0</c:formatCode>
                <c:ptCount val="31"/>
                <c:pt idx="0">
                  <c:v>21.9</c:v>
                </c:pt>
                <c:pt idx="1">
                  <c:v>32.4</c:v>
                </c:pt>
                <c:pt idx="2">
                  <c:v>27.35</c:v>
                </c:pt>
                <c:pt idx="3">
                  <c:v>26.75</c:v>
                </c:pt>
                <c:pt idx="4">
                  <c:v>33.692307692307693</c:v>
                </c:pt>
                <c:pt idx="5">
                  <c:v>42.513513513513516</c:v>
                </c:pt>
                <c:pt idx="6">
                  <c:v>75.650000000000006</c:v>
                </c:pt>
                <c:pt idx="7">
                  <c:v>21.184210526315791</c:v>
                </c:pt>
                <c:pt idx="8">
                  <c:v>29.4</c:v>
                </c:pt>
                <c:pt idx="9">
                  <c:v>29</c:v>
                </c:pt>
                <c:pt idx="10">
                  <c:v>23.824999999999999</c:v>
                </c:pt>
                <c:pt idx="11">
                  <c:v>45.857142857142854</c:v>
                </c:pt>
                <c:pt idx="12">
                  <c:v>77.349999999999994</c:v>
                </c:pt>
                <c:pt idx="13">
                  <c:v>22.487179487179485</c:v>
                </c:pt>
                <c:pt idx="14">
                  <c:v>14.081081081081081</c:v>
                </c:pt>
                <c:pt idx="15">
                  <c:v>24.2</c:v>
                </c:pt>
                <c:pt idx="16">
                  <c:v>22.25</c:v>
                </c:pt>
                <c:pt idx="17">
                  <c:v>36.351351351351354</c:v>
                </c:pt>
                <c:pt idx="18">
                  <c:v>55.4</c:v>
                </c:pt>
                <c:pt idx="19">
                  <c:v>24.722222222222221</c:v>
                </c:pt>
                <c:pt idx="20">
                  <c:v>26.7</c:v>
                </c:pt>
                <c:pt idx="21">
                  <c:v>26.2</c:v>
                </c:pt>
                <c:pt idx="22">
                  <c:v>33.871794871794869</c:v>
                </c:pt>
                <c:pt idx="23">
                  <c:v>50</c:v>
                </c:pt>
                <c:pt idx="24">
                  <c:v>70.45</c:v>
                </c:pt>
                <c:pt idx="25">
                  <c:v>23.5</c:v>
                </c:pt>
                <c:pt idx="26">
                  <c:v>15.594594594594595</c:v>
                </c:pt>
                <c:pt idx="27">
                  <c:v>24.15</c:v>
                </c:pt>
                <c:pt idx="28">
                  <c:v>23.45</c:v>
                </c:pt>
                <c:pt idx="29">
                  <c:v>29.5</c:v>
                </c:pt>
                <c:pt idx="30">
                  <c:v>34.950000000000003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8E-4B21-9570-EC0D8F7F11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Dark Choc Nuts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01-Jan-19</c:v>
                </c:pt>
                <c:pt idx="1">
                  <c:v>07-Jan-19</c:v>
                </c:pt>
                <c:pt idx="2">
                  <c:v>14-Jan-19</c:v>
                </c:pt>
                <c:pt idx="3">
                  <c:v>21-Jan-19</c:v>
                </c:pt>
                <c:pt idx="4">
                  <c:v>28-Jan-19</c:v>
                </c:pt>
                <c:pt idx="5">
                  <c:v>04-Feb-19</c:v>
                </c:pt>
                <c:pt idx="6">
                  <c:v>11-Feb-19</c:v>
                </c:pt>
                <c:pt idx="7">
                  <c:v>18-Feb-19</c:v>
                </c:pt>
                <c:pt idx="8">
                  <c:v>25-Feb-19</c:v>
                </c:pt>
                <c:pt idx="9">
                  <c:v>04-Mar-19</c:v>
                </c:pt>
                <c:pt idx="10">
                  <c:v>11-Mar-19</c:v>
                </c:pt>
                <c:pt idx="11">
                  <c:v>18-Mar-19</c:v>
                </c:pt>
                <c:pt idx="12">
                  <c:v>25-Mar-19</c:v>
                </c:pt>
                <c:pt idx="13">
                  <c:v>01-Apr-19</c:v>
                </c:pt>
                <c:pt idx="14">
                  <c:v>08-Apr-19</c:v>
                </c:pt>
                <c:pt idx="15">
                  <c:v>15-Apr-19</c:v>
                </c:pt>
                <c:pt idx="16">
                  <c:v>22-Apr-19</c:v>
                </c:pt>
                <c:pt idx="17">
                  <c:v>29-Apr-19</c:v>
                </c:pt>
                <c:pt idx="18">
                  <c:v>06-May-19</c:v>
                </c:pt>
                <c:pt idx="19">
                  <c:v>13-May-19</c:v>
                </c:pt>
                <c:pt idx="20">
                  <c:v>20-May-19</c:v>
                </c:pt>
                <c:pt idx="21">
                  <c:v>27-May-19</c:v>
                </c:pt>
                <c:pt idx="22">
                  <c:v>03-Jun-19</c:v>
                </c:pt>
                <c:pt idx="23">
                  <c:v>10-Jun-19</c:v>
                </c:pt>
                <c:pt idx="24">
                  <c:v>17-Jun-19</c:v>
                </c:pt>
                <c:pt idx="25">
                  <c:v>24-Jun-19</c:v>
                </c:pt>
                <c:pt idx="26">
                  <c:v>01-Jul-19</c:v>
                </c:pt>
                <c:pt idx="27">
                  <c:v>08-Jul-19</c:v>
                </c:pt>
                <c:pt idx="28">
                  <c:v>15-Jul-19</c:v>
                </c:pt>
                <c:pt idx="29">
                  <c:v>22-Jul-19</c:v>
                </c:pt>
                <c:pt idx="30">
                  <c:v>29-Jul-19</c:v>
                </c:pt>
              </c:strCache>
            </c:strRef>
          </c:cat>
          <c:val>
            <c:numRef>
              <c:f>Sheet1!$C$2:$C$32</c:f>
              <c:numCache>
                <c:formatCode>0</c:formatCode>
                <c:ptCount val="31"/>
                <c:pt idx="0">
                  <c:v>25.05</c:v>
                </c:pt>
                <c:pt idx="1">
                  <c:v>37.950000000000003</c:v>
                </c:pt>
                <c:pt idx="2">
                  <c:v>35.950000000000003</c:v>
                </c:pt>
                <c:pt idx="3">
                  <c:v>43.1</c:v>
                </c:pt>
                <c:pt idx="4">
                  <c:v>46.743589743589745</c:v>
                </c:pt>
                <c:pt idx="5">
                  <c:v>60.513513513513516</c:v>
                </c:pt>
                <c:pt idx="6">
                  <c:v>85.85</c:v>
                </c:pt>
                <c:pt idx="7">
                  <c:v>37.45945945945946</c:v>
                </c:pt>
                <c:pt idx="8">
                  <c:v>55.55</c:v>
                </c:pt>
                <c:pt idx="9">
                  <c:v>61</c:v>
                </c:pt>
                <c:pt idx="10">
                  <c:v>34.15</c:v>
                </c:pt>
                <c:pt idx="11">
                  <c:v>60.361111111111114</c:v>
                </c:pt>
                <c:pt idx="12">
                  <c:v>96.7</c:v>
                </c:pt>
                <c:pt idx="13">
                  <c:v>36.128205128205131</c:v>
                </c:pt>
                <c:pt idx="14">
                  <c:v>28.810810810810811</c:v>
                </c:pt>
                <c:pt idx="15">
                  <c:v>39.799999999999997</c:v>
                </c:pt>
                <c:pt idx="16">
                  <c:v>36.805555555555557</c:v>
                </c:pt>
                <c:pt idx="17">
                  <c:v>57.054054054054056</c:v>
                </c:pt>
                <c:pt idx="18">
                  <c:v>92.4</c:v>
                </c:pt>
                <c:pt idx="19">
                  <c:v>31.117647058823529</c:v>
                </c:pt>
                <c:pt idx="20">
                  <c:v>51.2</c:v>
                </c:pt>
                <c:pt idx="21">
                  <c:v>48.736842105263158</c:v>
                </c:pt>
                <c:pt idx="22">
                  <c:v>51.666666666666664</c:v>
                </c:pt>
                <c:pt idx="23">
                  <c:v>74.085714285714289</c:v>
                </c:pt>
                <c:pt idx="24">
                  <c:v>110.75</c:v>
                </c:pt>
                <c:pt idx="25">
                  <c:v>40.810810810810814</c:v>
                </c:pt>
                <c:pt idx="26">
                  <c:v>33.756756756756758</c:v>
                </c:pt>
                <c:pt idx="27">
                  <c:v>50.95</c:v>
                </c:pt>
                <c:pt idx="28">
                  <c:v>56.2</c:v>
                </c:pt>
                <c:pt idx="29">
                  <c:v>53.45</c:v>
                </c:pt>
                <c:pt idx="30">
                  <c:v>62.25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8E-4B21-9570-EC0D8F7F111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Maple Glazed Pecan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01-Jan-19</c:v>
                </c:pt>
                <c:pt idx="1">
                  <c:v>07-Jan-19</c:v>
                </c:pt>
                <c:pt idx="2">
                  <c:v>14-Jan-19</c:v>
                </c:pt>
                <c:pt idx="3">
                  <c:v>21-Jan-19</c:v>
                </c:pt>
                <c:pt idx="4">
                  <c:v>28-Jan-19</c:v>
                </c:pt>
                <c:pt idx="5">
                  <c:v>04-Feb-19</c:v>
                </c:pt>
                <c:pt idx="6">
                  <c:v>11-Feb-19</c:v>
                </c:pt>
                <c:pt idx="7">
                  <c:v>18-Feb-19</c:v>
                </c:pt>
                <c:pt idx="8">
                  <c:v>25-Feb-19</c:v>
                </c:pt>
                <c:pt idx="9">
                  <c:v>04-Mar-19</c:v>
                </c:pt>
                <c:pt idx="10">
                  <c:v>11-Mar-19</c:v>
                </c:pt>
                <c:pt idx="11">
                  <c:v>18-Mar-19</c:v>
                </c:pt>
                <c:pt idx="12">
                  <c:v>25-Mar-19</c:v>
                </c:pt>
                <c:pt idx="13">
                  <c:v>01-Apr-19</c:v>
                </c:pt>
                <c:pt idx="14">
                  <c:v>08-Apr-19</c:v>
                </c:pt>
                <c:pt idx="15">
                  <c:v>15-Apr-19</c:v>
                </c:pt>
                <c:pt idx="16">
                  <c:v>22-Apr-19</c:v>
                </c:pt>
                <c:pt idx="17">
                  <c:v>29-Apr-19</c:v>
                </c:pt>
                <c:pt idx="18">
                  <c:v>06-May-19</c:v>
                </c:pt>
                <c:pt idx="19">
                  <c:v>13-May-19</c:v>
                </c:pt>
                <c:pt idx="20">
                  <c:v>20-May-19</c:v>
                </c:pt>
                <c:pt idx="21">
                  <c:v>27-May-19</c:v>
                </c:pt>
                <c:pt idx="22">
                  <c:v>03-Jun-19</c:v>
                </c:pt>
                <c:pt idx="23">
                  <c:v>10-Jun-19</c:v>
                </c:pt>
                <c:pt idx="24">
                  <c:v>17-Jun-19</c:v>
                </c:pt>
                <c:pt idx="25">
                  <c:v>24-Jun-19</c:v>
                </c:pt>
                <c:pt idx="26">
                  <c:v>01-Jul-19</c:v>
                </c:pt>
                <c:pt idx="27">
                  <c:v>08-Jul-19</c:v>
                </c:pt>
                <c:pt idx="28">
                  <c:v>15-Jul-19</c:v>
                </c:pt>
                <c:pt idx="29">
                  <c:v>22-Jul-19</c:v>
                </c:pt>
                <c:pt idx="30">
                  <c:v>29-Jul-19</c:v>
                </c:pt>
              </c:strCache>
            </c:strRef>
          </c:cat>
          <c:val>
            <c:numRef>
              <c:f>Sheet1!$D$2:$D$32</c:f>
              <c:numCache>
                <c:formatCode>0</c:formatCode>
                <c:ptCount val="31"/>
                <c:pt idx="0">
                  <c:v>20.2</c:v>
                </c:pt>
                <c:pt idx="1">
                  <c:v>25.1</c:v>
                </c:pt>
                <c:pt idx="2">
                  <c:v>28.45</c:v>
                </c:pt>
                <c:pt idx="3">
                  <c:v>28.95</c:v>
                </c:pt>
                <c:pt idx="4">
                  <c:v>35.102564102564102</c:v>
                </c:pt>
                <c:pt idx="5">
                  <c:v>47.135135135135137</c:v>
                </c:pt>
                <c:pt idx="6">
                  <c:v>80.55</c:v>
                </c:pt>
                <c:pt idx="7">
                  <c:v>27.45</c:v>
                </c:pt>
                <c:pt idx="8">
                  <c:v>53.95</c:v>
                </c:pt>
                <c:pt idx="9">
                  <c:v>51.3</c:v>
                </c:pt>
                <c:pt idx="10">
                  <c:v>28.85</c:v>
                </c:pt>
                <c:pt idx="11">
                  <c:v>49.558823529411768</c:v>
                </c:pt>
                <c:pt idx="12">
                  <c:v>85.8</c:v>
                </c:pt>
                <c:pt idx="13">
                  <c:v>29.024999999999999</c:v>
                </c:pt>
                <c:pt idx="14">
                  <c:v>25.297297297297298</c:v>
                </c:pt>
                <c:pt idx="15">
                  <c:v>38.25</c:v>
                </c:pt>
                <c:pt idx="16">
                  <c:v>27.083333333333332</c:v>
                </c:pt>
                <c:pt idx="17">
                  <c:v>41.108108108108105</c:v>
                </c:pt>
                <c:pt idx="18">
                  <c:v>76.650000000000006</c:v>
                </c:pt>
                <c:pt idx="19">
                  <c:v>30.710526315789473</c:v>
                </c:pt>
                <c:pt idx="20">
                  <c:v>53.35</c:v>
                </c:pt>
                <c:pt idx="21">
                  <c:v>42.25</c:v>
                </c:pt>
                <c:pt idx="22">
                  <c:v>41.820512820512818</c:v>
                </c:pt>
                <c:pt idx="23">
                  <c:v>58.542857142857144</c:v>
                </c:pt>
                <c:pt idx="24">
                  <c:v>99.05</c:v>
                </c:pt>
                <c:pt idx="25">
                  <c:v>33.4</c:v>
                </c:pt>
                <c:pt idx="26">
                  <c:v>26.756756756756758</c:v>
                </c:pt>
                <c:pt idx="27">
                  <c:v>48.6</c:v>
                </c:pt>
                <c:pt idx="28">
                  <c:v>46.65</c:v>
                </c:pt>
                <c:pt idx="29">
                  <c:v>44.65</c:v>
                </c:pt>
                <c:pt idx="30">
                  <c:v>41.35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8E-4B21-9570-EC0D8F7F111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Peanut Butter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01-Jan-19</c:v>
                </c:pt>
                <c:pt idx="1">
                  <c:v>07-Jan-19</c:v>
                </c:pt>
                <c:pt idx="2">
                  <c:v>14-Jan-19</c:v>
                </c:pt>
                <c:pt idx="3">
                  <c:v>21-Jan-19</c:v>
                </c:pt>
                <c:pt idx="4">
                  <c:v>28-Jan-19</c:v>
                </c:pt>
                <c:pt idx="5">
                  <c:v>04-Feb-19</c:v>
                </c:pt>
                <c:pt idx="6">
                  <c:v>11-Feb-19</c:v>
                </c:pt>
                <c:pt idx="7">
                  <c:v>18-Feb-19</c:v>
                </c:pt>
                <c:pt idx="8">
                  <c:v>25-Feb-19</c:v>
                </c:pt>
                <c:pt idx="9">
                  <c:v>04-Mar-19</c:v>
                </c:pt>
                <c:pt idx="10">
                  <c:v>11-Mar-19</c:v>
                </c:pt>
                <c:pt idx="11">
                  <c:v>18-Mar-19</c:v>
                </c:pt>
                <c:pt idx="12">
                  <c:v>25-Mar-19</c:v>
                </c:pt>
                <c:pt idx="13">
                  <c:v>01-Apr-19</c:v>
                </c:pt>
                <c:pt idx="14">
                  <c:v>08-Apr-19</c:v>
                </c:pt>
                <c:pt idx="15">
                  <c:v>15-Apr-19</c:v>
                </c:pt>
                <c:pt idx="16">
                  <c:v>22-Apr-19</c:v>
                </c:pt>
                <c:pt idx="17">
                  <c:v>29-Apr-19</c:v>
                </c:pt>
                <c:pt idx="18">
                  <c:v>06-May-19</c:v>
                </c:pt>
                <c:pt idx="19">
                  <c:v>13-May-19</c:v>
                </c:pt>
                <c:pt idx="20">
                  <c:v>20-May-19</c:v>
                </c:pt>
                <c:pt idx="21">
                  <c:v>27-May-19</c:v>
                </c:pt>
                <c:pt idx="22">
                  <c:v>03-Jun-19</c:v>
                </c:pt>
                <c:pt idx="23">
                  <c:v>10-Jun-19</c:v>
                </c:pt>
                <c:pt idx="24">
                  <c:v>17-Jun-19</c:v>
                </c:pt>
                <c:pt idx="25">
                  <c:v>24-Jun-19</c:v>
                </c:pt>
                <c:pt idx="26">
                  <c:v>01-Jul-19</c:v>
                </c:pt>
                <c:pt idx="27">
                  <c:v>08-Jul-19</c:v>
                </c:pt>
                <c:pt idx="28">
                  <c:v>15-Jul-19</c:v>
                </c:pt>
                <c:pt idx="29">
                  <c:v>22-Jul-19</c:v>
                </c:pt>
                <c:pt idx="30">
                  <c:v>29-Jul-19</c:v>
                </c:pt>
              </c:strCache>
            </c:strRef>
          </c:cat>
          <c:val>
            <c:numRef>
              <c:f>Sheet1!$E$2:$E$32</c:f>
              <c:numCache>
                <c:formatCode>0</c:formatCode>
                <c:ptCount val="31"/>
                <c:pt idx="0">
                  <c:v>27.166666666666668</c:v>
                </c:pt>
                <c:pt idx="1">
                  <c:v>30.611111111111111</c:v>
                </c:pt>
                <c:pt idx="2">
                  <c:v>34.166666666666664</c:v>
                </c:pt>
                <c:pt idx="3">
                  <c:v>38.222222222222221</c:v>
                </c:pt>
                <c:pt idx="4">
                  <c:v>43.111111111111114</c:v>
                </c:pt>
                <c:pt idx="5">
                  <c:v>56.58064516129032</c:v>
                </c:pt>
                <c:pt idx="6">
                  <c:v>89.166666666666671</c:v>
                </c:pt>
                <c:pt idx="7">
                  <c:v>30.588235294117649</c:v>
                </c:pt>
                <c:pt idx="8">
                  <c:v>50.777777777777779</c:v>
                </c:pt>
                <c:pt idx="9">
                  <c:v>42.944444444444443</c:v>
                </c:pt>
                <c:pt idx="10">
                  <c:v>31.611111111111111</c:v>
                </c:pt>
                <c:pt idx="11">
                  <c:v>53.032258064516128</c:v>
                </c:pt>
                <c:pt idx="12">
                  <c:v>79.3</c:v>
                </c:pt>
                <c:pt idx="13">
                  <c:v>27.025641025641026</c:v>
                </c:pt>
                <c:pt idx="14">
                  <c:v>18.028571428571428</c:v>
                </c:pt>
                <c:pt idx="15">
                  <c:v>35.65</c:v>
                </c:pt>
                <c:pt idx="16">
                  <c:v>28.605263157894736</c:v>
                </c:pt>
                <c:pt idx="17">
                  <c:v>43.685714285714283</c:v>
                </c:pt>
                <c:pt idx="18">
                  <c:v>88.3</c:v>
                </c:pt>
                <c:pt idx="19">
                  <c:v>30.5</c:v>
                </c:pt>
                <c:pt idx="20">
                  <c:v>24</c:v>
                </c:pt>
                <c:pt idx="21">
                  <c:v>21.777777777777779</c:v>
                </c:pt>
                <c:pt idx="22">
                  <c:v>36.212121212121211</c:v>
                </c:pt>
                <c:pt idx="23">
                  <c:v>41.15625</c:v>
                </c:pt>
                <c:pt idx="24">
                  <c:v>72.055555555555557</c:v>
                </c:pt>
                <c:pt idx="25">
                  <c:v>38.344827586206897</c:v>
                </c:pt>
                <c:pt idx="26">
                  <c:v>35.72</c:v>
                </c:pt>
                <c:pt idx="27">
                  <c:v>49.93333333333333</c:v>
                </c:pt>
                <c:pt idx="28">
                  <c:v>46.625</c:v>
                </c:pt>
                <c:pt idx="29">
                  <c:v>39</c:v>
                </c:pt>
                <c:pt idx="30">
                  <c:v>41.4375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8E-4B21-9570-EC0D8F7F111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Vanilla &amp; Almond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01-Jan-19</c:v>
                </c:pt>
                <c:pt idx="1">
                  <c:v>07-Jan-19</c:v>
                </c:pt>
                <c:pt idx="2">
                  <c:v>14-Jan-19</c:v>
                </c:pt>
                <c:pt idx="3">
                  <c:v>21-Jan-19</c:v>
                </c:pt>
                <c:pt idx="4">
                  <c:v>28-Jan-19</c:v>
                </c:pt>
                <c:pt idx="5">
                  <c:v>04-Feb-19</c:v>
                </c:pt>
                <c:pt idx="6">
                  <c:v>11-Feb-19</c:v>
                </c:pt>
                <c:pt idx="7">
                  <c:v>18-Feb-19</c:v>
                </c:pt>
                <c:pt idx="8">
                  <c:v>25-Feb-19</c:v>
                </c:pt>
                <c:pt idx="9">
                  <c:v>04-Mar-19</c:v>
                </c:pt>
                <c:pt idx="10">
                  <c:v>11-Mar-19</c:v>
                </c:pt>
                <c:pt idx="11">
                  <c:v>18-Mar-19</c:v>
                </c:pt>
                <c:pt idx="12">
                  <c:v>25-Mar-19</c:v>
                </c:pt>
                <c:pt idx="13">
                  <c:v>01-Apr-19</c:v>
                </c:pt>
                <c:pt idx="14">
                  <c:v>08-Apr-19</c:v>
                </c:pt>
                <c:pt idx="15">
                  <c:v>15-Apr-19</c:v>
                </c:pt>
                <c:pt idx="16">
                  <c:v>22-Apr-19</c:v>
                </c:pt>
                <c:pt idx="17">
                  <c:v>29-Apr-19</c:v>
                </c:pt>
                <c:pt idx="18">
                  <c:v>06-May-19</c:v>
                </c:pt>
                <c:pt idx="19">
                  <c:v>13-May-19</c:v>
                </c:pt>
                <c:pt idx="20">
                  <c:v>20-May-19</c:v>
                </c:pt>
                <c:pt idx="21">
                  <c:v>27-May-19</c:v>
                </c:pt>
                <c:pt idx="22">
                  <c:v>03-Jun-19</c:v>
                </c:pt>
                <c:pt idx="23">
                  <c:v>10-Jun-19</c:v>
                </c:pt>
                <c:pt idx="24">
                  <c:v>17-Jun-19</c:v>
                </c:pt>
                <c:pt idx="25">
                  <c:v>24-Jun-19</c:v>
                </c:pt>
                <c:pt idx="26">
                  <c:v>01-Jul-19</c:v>
                </c:pt>
                <c:pt idx="27">
                  <c:v>08-Jul-19</c:v>
                </c:pt>
                <c:pt idx="28">
                  <c:v>15-Jul-19</c:v>
                </c:pt>
                <c:pt idx="29">
                  <c:v>22-Jul-19</c:v>
                </c:pt>
                <c:pt idx="30">
                  <c:v>29-Jul-19</c:v>
                </c:pt>
              </c:strCache>
            </c:strRef>
          </c:cat>
          <c:val>
            <c:numRef>
              <c:f>Sheet1!$F$2:$F$32</c:f>
              <c:numCache>
                <c:formatCode>0</c:formatCode>
                <c:ptCount val="31"/>
                <c:pt idx="0">
                  <c:v>20.117647058823529</c:v>
                </c:pt>
                <c:pt idx="1">
                  <c:v>34.823529411764703</c:v>
                </c:pt>
                <c:pt idx="2">
                  <c:v>36.529411764705884</c:v>
                </c:pt>
                <c:pt idx="3">
                  <c:v>38.647058823529413</c:v>
                </c:pt>
                <c:pt idx="4">
                  <c:v>32.96875</c:v>
                </c:pt>
                <c:pt idx="5">
                  <c:v>40.87096774193548</c:v>
                </c:pt>
                <c:pt idx="6">
                  <c:v>70.17647058823529</c:v>
                </c:pt>
                <c:pt idx="7">
                  <c:v>27.939393939393938</c:v>
                </c:pt>
                <c:pt idx="8">
                  <c:v>38.588235294117645</c:v>
                </c:pt>
                <c:pt idx="9">
                  <c:v>35.823529411764703</c:v>
                </c:pt>
                <c:pt idx="10">
                  <c:v>28.857142857142858</c:v>
                </c:pt>
                <c:pt idx="11">
                  <c:v>42.59375</c:v>
                </c:pt>
                <c:pt idx="12">
                  <c:v>71.611111111111114</c:v>
                </c:pt>
                <c:pt idx="13">
                  <c:v>31.742857142857144</c:v>
                </c:pt>
                <c:pt idx="14">
                  <c:v>20.40625</c:v>
                </c:pt>
                <c:pt idx="15">
                  <c:v>28.055555555555557</c:v>
                </c:pt>
                <c:pt idx="16">
                  <c:v>24.060606060606062</c:v>
                </c:pt>
                <c:pt idx="17">
                  <c:v>35.40625</c:v>
                </c:pt>
                <c:pt idx="18">
                  <c:v>73.5</c:v>
                </c:pt>
                <c:pt idx="19">
                  <c:v>36</c:v>
                </c:pt>
                <c:pt idx="20">
                  <c:v>43.5</c:v>
                </c:pt>
                <c:pt idx="21">
                  <c:v>12.588235294117647</c:v>
                </c:pt>
                <c:pt idx="22">
                  <c:v>28.1875</c:v>
                </c:pt>
                <c:pt idx="23">
                  <c:v>26.266666666666666</c:v>
                </c:pt>
                <c:pt idx="24">
                  <c:v>52.882352941176471</c:v>
                </c:pt>
                <c:pt idx="25">
                  <c:v>18.612903225806452</c:v>
                </c:pt>
                <c:pt idx="26">
                  <c:v>15.96551724137931</c:v>
                </c:pt>
                <c:pt idx="27">
                  <c:v>22.705882352941178</c:v>
                </c:pt>
                <c:pt idx="28">
                  <c:v>23.823529411764707</c:v>
                </c:pt>
                <c:pt idx="29">
                  <c:v>24.588235294117649</c:v>
                </c:pt>
                <c:pt idx="30">
                  <c:v>23.058823529411764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68E-4B21-9570-EC0D8F7F11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4"/>
        <c:overlap val="100"/>
        <c:axId val="371680416"/>
        <c:axId val="152383968"/>
      </c:barChart>
      <c:lineChart>
        <c:grouping val="standard"/>
        <c:varyColors val="0"/>
        <c:ser>
          <c:idx val="5"/>
          <c:order val="5"/>
          <c:tx>
            <c:strRef>
              <c:f>Sheet1!$G$1</c:f>
              <c:strCache>
                <c:ptCount val="1"/>
                <c:pt idx="0">
                  <c:v>Seasonality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strRef>
              <c:f>Sheet1!$A$2:$A$32</c:f>
              <c:strCache>
                <c:ptCount val="31"/>
                <c:pt idx="0">
                  <c:v>01-Jan-19</c:v>
                </c:pt>
                <c:pt idx="1">
                  <c:v>07-Jan-19</c:v>
                </c:pt>
                <c:pt idx="2">
                  <c:v>14-Jan-19</c:v>
                </c:pt>
                <c:pt idx="3">
                  <c:v>21-Jan-19</c:v>
                </c:pt>
                <c:pt idx="4">
                  <c:v>28-Jan-19</c:v>
                </c:pt>
                <c:pt idx="5">
                  <c:v>04-Feb-19</c:v>
                </c:pt>
                <c:pt idx="6">
                  <c:v>11-Feb-19</c:v>
                </c:pt>
                <c:pt idx="7">
                  <c:v>18-Feb-19</c:v>
                </c:pt>
                <c:pt idx="8">
                  <c:v>25-Feb-19</c:v>
                </c:pt>
                <c:pt idx="9">
                  <c:v>04-Mar-19</c:v>
                </c:pt>
                <c:pt idx="10">
                  <c:v>11-Mar-19</c:v>
                </c:pt>
                <c:pt idx="11">
                  <c:v>18-Mar-19</c:v>
                </c:pt>
                <c:pt idx="12">
                  <c:v>25-Mar-19</c:v>
                </c:pt>
                <c:pt idx="13">
                  <c:v>01-Apr-19</c:v>
                </c:pt>
                <c:pt idx="14">
                  <c:v>08-Apr-19</c:v>
                </c:pt>
                <c:pt idx="15">
                  <c:v>15-Apr-19</c:v>
                </c:pt>
                <c:pt idx="16">
                  <c:v>22-Apr-19</c:v>
                </c:pt>
                <c:pt idx="17">
                  <c:v>29-Apr-19</c:v>
                </c:pt>
                <c:pt idx="18">
                  <c:v>06-May-19</c:v>
                </c:pt>
                <c:pt idx="19">
                  <c:v>13-May-19</c:v>
                </c:pt>
                <c:pt idx="20">
                  <c:v>20-May-19</c:v>
                </c:pt>
                <c:pt idx="21">
                  <c:v>27-May-19</c:v>
                </c:pt>
                <c:pt idx="22">
                  <c:v>03-Jun-19</c:v>
                </c:pt>
                <c:pt idx="23">
                  <c:v>10-Jun-19</c:v>
                </c:pt>
                <c:pt idx="24">
                  <c:v>17-Jun-19</c:v>
                </c:pt>
                <c:pt idx="25">
                  <c:v>24-Jun-19</c:v>
                </c:pt>
                <c:pt idx="26">
                  <c:v>01-Jul-19</c:v>
                </c:pt>
                <c:pt idx="27">
                  <c:v>08-Jul-19</c:v>
                </c:pt>
                <c:pt idx="28">
                  <c:v>15-Jul-19</c:v>
                </c:pt>
                <c:pt idx="29">
                  <c:v>22-Jul-19</c:v>
                </c:pt>
                <c:pt idx="30">
                  <c:v>29-Jul-19</c:v>
                </c:pt>
              </c:strCache>
            </c:strRef>
          </c:cat>
          <c:val>
            <c:numRef>
              <c:f>Sheet1!$G$2:$G$32</c:f>
              <c:numCache>
                <c:formatCode>General</c:formatCode>
                <c:ptCount val="31"/>
                <c:pt idx="0">
                  <c:v>1.1062425775549467</c:v>
                </c:pt>
                <c:pt idx="1">
                  <c:v>1.1062425775549467</c:v>
                </c:pt>
                <c:pt idx="2">
                  <c:v>1.1062425775549467</c:v>
                </c:pt>
                <c:pt idx="3">
                  <c:v>1.1062425775549467</c:v>
                </c:pt>
                <c:pt idx="4">
                  <c:v>1.0827892485881878</c:v>
                </c:pt>
                <c:pt idx="5">
                  <c:v>1.0827892485881878</c:v>
                </c:pt>
                <c:pt idx="6">
                  <c:v>1.0827892485881878</c:v>
                </c:pt>
                <c:pt idx="7">
                  <c:v>1.0827892485881878</c:v>
                </c:pt>
                <c:pt idx="8">
                  <c:v>1.0779396731269053</c:v>
                </c:pt>
                <c:pt idx="9">
                  <c:v>1.0779396731269053</c:v>
                </c:pt>
                <c:pt idx="10">
                  <c:v>1.0779396731269053</c:v>
                </c:pt>
                <c:pt idx="11">
                  <c:v>1.0779396731269053</c:v>
                </c:pt>
                <c:pt idx="12">
                  <c:v>0.96015728790499577</c:v>
                </c:pt>
                <c:pt idx="13">
                  <c:v>0.96015728790499577</c:v>
                </c:pt>
                <c:pt idx="14">
                  <c:v>0.96015728790499577</c:v>
                </c:pt>
                <c:pt idx="15">
                  <c:v>0.96015728790499577</c:v>
                </c:pt>
                <c:pt idx="16">
                  <c:v>1.0906464674698952</c:v>
                </c:pt>
                <c:pt idx="17">
                  <c:v>1.0906464674698952</c:v>
                </c:pt>
                <c:pt idx="18">
                  <c:v>1.0906464674698952</c:v>
                </c:pt>
                <c:pt idx="19">
                  <c:v>1.0906464674698952</c:v>
                </c:pt>
                <c:pt idx="20">
                  <c:v>1.0475494314113334</c:v>
                </c:pt>
                <c:pt idx="21">
                  <c:v>1.0475494314113334</c:v>
                </c:pt>
                <c:pt idx="22">
                  <c:v>1.0475494314113334</c:v>
                </c:pt>
                <c:pt idx="23">
                  <c:v>1.0475494314113334</c:v>
                </c:pt>
                <c:pt idx="24">
                  <c:v>1.0388685106504112</c:v>
                </c:pt>
                <c:pt idx="25">
                  <c:v>1.0388685106504112</c:v>
                </c:pt>
                <c:pt idx="26">
                  <c:v>1.0388685106504112</c:v>
                </c:pt>
                <c:pt idx="27">
                  <c:v>1.0388685106504112</c:v>
                </c:pt>
                <c:pt idx="28">
                  <c:v>0.94918975293592744</c:v>
                </c:pt>
                <c:pt idx="29">
                  <c:v>0.94918975293592744</c:v>
                </c:pt>
                <c:pt idx="30">
                  <c:v>0.94918975293592744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68E-4B21-9570-EC0D8F7F11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5002384"/>
        <c:axId val="501645344"/>
      </c:lineChart>
      <c:catAx>
        <c:axId val="37168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383968"/>
        <c:crosses val="autoZero"/>
        <c:auto val="1"/>
        <c:lblAlgn val="ctr"/>
        <c:lblOffset val="100"/>
        <c:noMultiLvlLbl val="0"/>
      </c:catAx>
      <c:valAx>
        <c:axId val="1523839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700" dirty="0"/>
                  <a:t>Average</a:t>
                </a:r>
                <a:r>
                  <a:rPr lang="en-US" sz="700" baseline="0" dirty="0"/>
                  <a:t> Units</a:t>
                </a:r>
                <a:endParaRPr lang="en-US" sz="7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1680416"/>
        <c:crosses val="autoZero"/>
        <c:crossBetween val="between"/>
      </c:valAx>
      <c:valAx>
        <c:axId val="501645344"/>
        <c:scaling>
          <c:orientation val="minMax"/>
          <c:min val="0.9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700" dirty="0"/>
                  <a:t>Category Structural</a:t>
                </a:r>
                <a:r>
                  <a:rPr lang="en-US" sz="700" baseline="0" dirty="0"/>
                  <a:t> Demand</a:t>
                </a:r>
                <a:endParaRPr lang="en-US" sz="7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002384"/>
        <c:crosses val="max"/>
        <c:crossBetween val="between"/>
      </c:valAx>
      <c:catAx>
        <c:axId val="2950023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01645344"/>
        <c:crosses val="autoZero"/>
        <c:auto val="1"/>
        <c:lblAlgn val="ctr"/>
        <c:lblOffset val="100"/>
        <c:tickLblSkip val="1"/>
        <c:tickMarkSkip val="1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50" b="1" baseline="0" dirty="0"/>
              <a:t>KIND Sales in no-event weeks vs health-awareness weeks</a:t>
            </a:r>
            <a:endParaRPr lang="en-US" sz="105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Events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Caramel Almond</c:v>
                </c:pt>
                <c:pt idx="1">
                  <c:v>Dark Choc Nuts</c:v>
                </c:pt>
                <c:pt idx="2">
                  <c:v>Maple Glazed Pecan</c:v>
                </c:pt>
                <c:pt idx="3">
                  <c:v>Peanut Butter</c:v>
                </c:pt>
                <c:pt idx="4">
                  <c:v>Vanilla &amp; Almond</c:v>
                </c:pt>
              </c:strCache>
            </c:strRef>
          </c:cat>
          <c:val>
            <c:numRef>
              <c:f>Sheet1!$B$2:$B$6</c:f>
              <c:numCache>
                <c:formatCode>0</c:formatCode>
                <c:ptCount val="5"/>
                <c:pt idx="0">
                  <c:v>89.761904761904759</c:v>
                </c:pt>
                <c:pt idx="1">
                  <c:v>162.36363636363637</c:v>
                </c:pt>
                <c:pt idx="2">
                  <c:v>125.59090909090909</c:v>
                </c:pt>
                <c:pt idx="3">
                  <c:v>110.0952380952381</c:v>
                </c:pt>
                <c:pt idx="4">
                  <c:v>74.058823529411768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50-4753-AE24-BE866465E6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Health Awareness Days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Caramel Almond</c:v>
                </c:pt>
                <c:pt idx="1">
                  <c:v>Dark Choc Nuts</c:v>
                </c:pt>
                <c:pt idx="2">
                  <c:v>Maple Glazed Pecan</c:v>
                </c:pt>
                <c:pt idx="3">
                  <c:v>Peanut Butter</c:v>
                </c:pt>
                <c:pt idx="4">
                  <c:v>Vanilla &amp; Almond</c:v>
                </c:pt>
              </c:strCache>
            </c:strRef>
          </c:cat>
          <c:val>
            <c:numRef>
              <c:f>Sheet1!$C$2:$C$6</c:f>
              <c:numCache>
                <c:formatCode>0</c:formatCode>
                <c:ptCount val="5"/>
                <c:pt idx="0">
                  <c:v>182.12307692307692</c:v>
                </c:pt>
                <c:pt idx="1">
                  <c:v>297.6875</c:v>
                </c:pt>
                <c:pt idx="2">
                  <c:v>241.84057971014494</c:v>
                </c:pt>
                <c:pt idx="3">
                  <c:v>208.328125</c:v>
                </c:pt>
                <c:pt idx="4">
                  <c:v>153.27586206896552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950-4753-AE24-BE866465E6D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71673216"/>
        <c:axId val="152384384"/>
      </c:barChart>
      <c:catAx>
        <c:axId val="371673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384384"/>
        <c:crosses val="autoZero"/>
        <c:auto val="1"/>
        <c:lblAlgn val="ctr"/>
        <c:lblOffset val="100"/>
        <c:noMultiLvlLbl val="0"/>
      </c:catAx>
      <c:valAx>
        <c:axId val="15238438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700" dirty="0"/>
                  <a:t>Average Units/Period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1673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Single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Peanut Butter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58.913043478260867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32-408E-B088-02FA3B91D8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Dual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Peanut Butter</c:v>
                </c:pt>
              </c:strCache>
            </c:strRef>
          </c:cat>
          <c:val>
            <c:numRef>
              <c:f>Sheet1!$C$2</c:f>
              <c:numCache>
                <c:formatCode>0</c:formatCode>
                <c:ptCount val="1"/>
                <c:pt idx="0">
                  <c:v>230.48387096774192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32-408E-B088-02FA3B91D8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408176"/>
        <c:axId val="487339008"/>
      </c:barChart>
      <c:catAx>
        <c:axId val="133408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339008"/>
        <c:crosses val="autoZero"/>
        <c:auto val="1"/>
        <c:lblAlgn val="ctr"/>
        <c:lblOffset val="100"/>
        <c:noMultiLvlLbl val="0"/>
      </c:catAx>
      <c:valAx>
        <c:axId val="487339008"/>
        <c:scaling>
          <c:orientation val="minMax"/>
          <c:max val="4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Average Units/Period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408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Single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Dark Choc Nuts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79.6875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BF-477F-A77B-C2C29C4EC5A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Dual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Dark Choc Nuts</c:v>
                </c:pt>
              </c:strCache>
            </c:strRef>
          </c:cat>
          <c:val>
            <c:numRef>
              <c:f>Sheet1!$C$2</c:f>
              <c:numCache>
                <c:formatCode>0</c:formatCode>
                <c:ptCount val="1"/>
                <c:pt idx="0">
                  <c:v>304.98571428571427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BF-477F-A77B-C2C29C4EC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408176"/>
        <c:axId val="487339008"/>
      </c:barChart>
      <c:catAx>
        <c:axId val="133408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339008"/>
        <c:crosses val="autoZero"/>
        <c:auto val="1"/>
        <c:lblAlgn val="ctr"/>
        <c:lblOffset val="100"/>
        <c:noMultiLvlLbl val="0"/>
      </c:catAx>
      <c:valAx>
        <c:axId val="487339008"/>
        <c:scaling>
          <c:orientation val="minMax"/>
          <c:max val="4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Average Units/Period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408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Single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Caramel Almond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43.875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EE-4ED1-925E-4CDFAE9D807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Dual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Caramel Almond</c:v>
                </c:pt>
              </c:strCache>
            </c:strRef>
          </c:cat>
          <c:val>
            <c:numRef>
              <c:f>Sheet1!$C$2</c:f>
              <c:numCache>
                <c:formatCode>0</c:formatCode>
                <c:ptCount val="1"/>
                <c:pt idx="0">
                  <c:v>186.01428571428571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EE-4ED1-925E-4CDFAE9D80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408176"/>
        <c:axId val="487339008"/>
      </c:barChart>
      <c:catAx>
        <c:axId val="133408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339008"/>
        <c:crosses val="autoZero"/>
        <c:auto val="1"/>
        <c:lblAlgn val="ctr"/>
        <c:lblOffset val="100"/>
        <c:noMultiLvlLbl val="0"/>
      </c:catAx>
      <c:valAx>
        <c:axId val="487339008"/>
        <c:scaling>
          <c:orientation val="minMax"/>
          <c:max val="4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Average Units/Period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408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Single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Vanilla &amp; Almond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28.5625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26-4959-AE40-7FD96AB1B5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Dual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Vanilla &amp; Almond</c:v>
                </c:pt>
              </c:strCache>
            </c:strRef>
          </c:cat>
          <c:val>
            <c:numRef>
              <c:f>Sheet1!$C$2</c:f>
              <c:numCache>
                <c:formatCode>0</c:formatCode>
                <c:ptCount val="1"/>
                <c:pt idx="0">
                  <c:v>164.27118644067798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26-4959-AE40-7FD96AB1B5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408176"/>
        <c:axId val="487339008"/>
      </c:barChart>
      <c:catAx>
        <c:axId val="133408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339008"/>
        <c:crosses val="autoZero"/>
        <c:auto val="1"/>
        <c:lblAlgn val="ctr"/>
        <c:lblOffset val="100"/>
        <c:noMultiLvlLbl val="0"/>
      </c:catAx>
      <c:valAx>
        <c:axId val="487339008"/>
        <c:scaling>
          <c:orientation val="minMax"/>
          <c:max val="4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Average Units/Period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408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Single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Maple Glazed Pecan</c:v>
                </c:pt>
              </c:strCache>
            </c:strRef>
          </c:cat>
          <c:val>
            <c:numRef>
              <c:f>Sheet1!$B$2</c:f>
              <c:numCache>
                <c:formatCode>0</c:formatCode>
                <c:ptCount val="1"/>
                <c:pt idx="0">
                  <c:v>29.75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B4-43B0-8D8D-030499200CC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Dual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Maple Glazed Pecan</c:v>
                </c:pt>
              </c:strCache>
            </c:strRef>
          </c:cat>
          <c:val>
            <c:numRef>
              <c:f>Sheet1!$C$2</c:f>
              <c:numCache>
                <c:formatCode>0</c:formatCode>
                <c:ptCount val="1"/>
                <c:pt idx="0">
                  <c:v>252.98666666666668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B4-43B0-8D8D-030499200C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408176"/>
        <c:axId val="487339008"/>
      </c:barChart>
      <c:catAx>
        <c:axId val="133408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339008"/>
        <c:crosses val="autoZero"/>
        <c:auto val="1"/>
        <c:lblAlgn val="ctr"/>
        <c:lblOffset val="100"/>
        <c:noMultiLvlLbl val="0"/>
      </c:catAx>
      <c:valAx>
        <c:axId val="487339008"/>
        <c:scaling>
          <c:orientation val="minMax"/>
          <c:max val="4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Average Units/Period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408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Peanut Butter &amp; Dark Chocolate</c:v>
                </c:pt>
                <c:pt idx="1">
                  <c:v>Madasgascan Vanilla &amp; Almond</c:v>
                </c:pt>
                <c:pt idx="2">
                  <c:v>Maple Glazed Pecan and Sea Salt</c:v>
                </c:pt>
                <c:pt idx="3">
                  <c:v>Dark Chcoloate Nut and Sea Salt</c:v>
                </c:pt>
                <c:pt idx="4">
                  <c:v>Caramel Almond and Sea Salt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0.18</c:v>
                </c:pt>
                <c:pt idx="1">
                  <c:v>0.17</c:v>
                </c:pt>
                <c:pt idx="2">
                  <c:v>0.14000000000000001</c:v>
                </c:pt>
                <c:pt idx="3">
                  <c:v>0.12</c:v>
                </c:pt>
                <c:pt idx="4">
                  <c:v>0.06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47-4437-905E-E4FCA49FBF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5459056"/>
        <c:axId val="634711520"/>
      </c:lineChart>
      <c:catAx>
        <c:axId val="61545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711520"/>
        <c:crosses val="autoZero"/>
        <c:auto val="1"/>
        <c:lblAlgn val="ctr"/>
        <c:lblOffset val="100"/>
        <c:noMultiLvlLbl val="0"/>
      </c:catAx>
      <c:valAx>
        <c:axId val="63471152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615459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9D598D-6CBE-4219-89E9-1DBE894E1C7E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FF14103-EA2D-4063-9583-DA8A9CC8D967}">
      <dgm:prSet phldrT="[Text]"/>
      <dgm:spPr/>
      <dgm:t>
        <a:bodyPr/>
        <a:lstStyle/>
        <a:p>
          <a:r>
            <a:rPr lang="en-IN" dirty="0"/>
            <a:t>1. Isolating drivers or activations </a:t>
          </a:r>
          <a:endParaRPr lang="en-US" dirty="0"/>
        </a:p>
      </dgm:t>
    </dgm:pt>
    <dgm:pt modelId="{1063B28D-D697-40F0-A51C-E6BD0307CC3F}" type="parTrans" cxnId="{FCC9D2D7-3D3C-4D4A-9279-F17AA64ABDF3}">
      <dgm:prSet/>
      <dgm:spPr/>
      <dgm:t>
        <a:bodyPr/>
        <a:lstStyle/>
        <a:p>
          <a:endParaRPr lang="en-US"/>
        </a:p>
      </dgm:t>
    </dgm:pt>
    <dgm:pt modelId="{9172B149-21DE-4156-AE25-C6E5144A61C6}" type="sibTrans" cxnId="{FCC9D2D7-3D3C-4D4A-9279-F17AA64ABDF3}">
      <dgm:prSet/>
      <dgm:spPr/>
      <dgm:t>
        <a:bodyPr/>
        <a:lstStyle/>
        <a:p>
          <a:endParaRPr lang="en-US"/>
        </a:p>
      </dgm:t>
    </dgm:pt>
    <dgm:pt modelId="{F60DB0DD-657E-4060-9824-FE7C0AB34D54}">
      <dgm:prSet phldrT="[Text]"/>
      <dgm:spPr/>
      <dgm:t>
        <a:bodyPr/>
        <a:lstStyle/>
        <a:p>
          <a:r>
            <a:rPr lang="en-IN" dirty="0"/>
            <a:t>Removing seasonal, trend and other noise from the data</a:t>
          </a:r>
          <a:endParaRPr lang="en-US" dirty="0"/>
        </a:p>
      </dgm:t>
    </dgm:pt>
    <dgm:pt modelId="{C71C170F-F234-400C-9132-9CBD0A32CE61}" type="parTrans" cxnId="{9F97200E-338A-4019-9A42-0F0FD231AE43}">
      <dgm:prSet/>
      <dgm:spPr/>
      <dgm:t>
        <a:bodyPr/>
        <a:lstStyle/>
        <a:p>
          <a:endParaRPr lang="en-US"/>
        </a:p>
      </dgm:t>
    </dgm:pt>
    <dgm:pt modelId="{4E64C8BD-B38A-4750-9152-FA7C78C10250}" type="sibTrans" cxnId="{9F97200E-338A-4019-9A42-0F0FD231AE43}">
      <dgm:prSet/>
      <dgm:spPr/>
      <dgm:t>
        <a:bodyPr/>
        <a:lstStyle/>
        <a:p>
          <a:endParaRPr lang="en-US"/>
        </a:p>
      </dgm:t>
    </dgm:pt>
    <dgm:pt modelId="{60554495-295C-476C-8884-B7F34FCE4BA1}">
      <dgm:prSet phldrT="[Text]"/>
      <dgm:spPr/>
      <dgm:t>
        <a:bodyPr/>
        <a:lstStyle/>
        <a:p>
          <a:r>
            <a:rPr lang="en-IN" dirty="0"/>
            <a:t>2. Attributing the exact effect of each driver on sales</a:t>
          </a:r>
          <a:endParaRPr lang="en-US" dirty="0"/>
        </a:p>
      </dgm:t>
    </dgm:pt>
    <dgm:pt modelId="{E6205594-560D-4E85-A560-7D8AFE6B9621}" type="parTrans" cxnId="{203D06B3-E1C2-4DB3-84CC-EEC66D654534}">
      <dgm:prSet/>
      <dgm:spPr/>
      <dgm:t>
        <a:bodyPr/>
        <a:lstStyle/>
        <a:p>
          <a:endParaRPr lang="en-US"/>
        </a:p>
      </dgm:t>
    </dgm:pt>
    <dgm:pt modelId="{FE906A62-D48D-4C82-A8BD-B15DBD22F9CC}" type="sibTrans" cxnId="{203D06B3-E1C2-4DB3-84CC-EEC66D654534}">
      <dgm:prSet/>
      <dgm:spPr/>
      <dgm:t>
        <a:bodyPr/>
        <a:lstStyle/>
        <a:p>
          <a:endParaRPr lang="en-US"/>
        </a:p>
      </dgm:t>
    </dgm:pt>
    <dgm:pt modelId="{1C039D6F-E2C1-4EAA-9D87-FAB22161A74F}">
      <dgm:prSet phldrT="[Text]"/>
      <dgm:spPr/>
      <dgm:t>
        <a:bodyPr/>
        <a:lstStyle/>
        <a:p>
          <a:r>
            <a:rPr lang="en-IN" dirty="0"/>
            <a:t>e.g. price elasticities - 1% change in price lead to 4% sales volume lift</a:t>
          </a:r>
          <a:endParaRPr lang="en-US" dirty="0"/>
        </a:p>
      </dgm:t>
    </dgm:pt>
    <dgm:pt modelId="{BA056263-0FC7-41E5-89FB-90430B895146}" type="parTrans" cxnId="{2ACBA67D-CE09-43E3-89DA-C87C253D4DB4}">
      <dgm:prSet/>
      <dgm:spPr/>
      <dgm:t>
        <a:bodyPr/>
        <a:lstStyle/>
        <a:p>
          <a:endParaRPr lang="en-US"/>
        </a:p>
      </dgm:t>
    </dgm:pt>
    <dgm:pt modelId="{593DC214-2528-47B6-84FC-C8DE3B60C92B}" type="sibTrans" cxnId="{2ACBA67D-CE09-43E3-89DA-C87C253D4DB4}">
      <dgm:prSet/>
      <dgm:spPr/>
      <dgm:t>
        <a:bodyPr/>
        <a:lstStyle/>
        <a:p>
          <a:endParaRPr lang="en-US"/>
        </a:p>
      </dgm:t>
    </dgm:pt>
    <dgm:pt modelId="{7B755830-C045-4F24-A00B-94A37C3A532D}">
      <dgm:prSet phldrT="[Text]"/>
      <dgm:spPr/>
      <dgm:t>
        <a:bodyPr/>
        <a:lstStyle/>
        <a:p>
          <a:r>
            <a:rPr lang="en-IN" dirty="0"/>
            <a:t>3. Accurate demand forecasting</a:t>
          </a:r>
          <a:endParaRPr lang="en-US" dirty="0"/>
        </a:p>
      </dgm:t>
    </dgm:pt>
    <dgm:pt modelId="{97317C76-710E-48F8-88B9-7920FE0B406B}" type="parTrans" cxnId="{F037DA46-859F-4A64-9479-80B53C875E0C}">
      <dgm:prSet/>
      <dgm:spPr/>
      <dgm:t>
        <a:bodyPr/>
        <a:lstStyle/>
        <a:p>
          <a:endParaRPr lang="en-US"/>
        </a:p>
      </dgm:t>
    </dgm:pt>
    <dgm:pt modelId="{8E87E027-07BB-43FA-ADD9-D9B57B1F634E}" type="sibTrans" cxnId="{F037DA46-859F-4A64-9479-80B53C875E0C}">
      <dgm:prSet/>
      <dgm:spPr/>
      <dgm:t>
        <a:bodyPr/>
        <a:lstStyle/>
        <a:p>
          <a:endParaRPr lang="en-US"/>
        </a:p>
      </dgm:t>
    </dgm:pt>
    <dgm:pt modelId="{F866A6A4-D444-41A0-A6B4-91AC401DA112}">
      <dgm:prSet phldrT="[Text]"/>
      <dgm:spPr/>
      <dgm:t>
        <a:bodyPr/>
        <a:lstStyle/>
        <a:p>
          <a:r>
            <a:rPr lang="en-IN" dirty="0"/>
            <a:t>Forecast product demand for different scenarios based on adjusting drivers</a:t>
          </a:r>
          <a:endParaRPr lang="en-US" dirty="0"/>
        </a:p>
      </dgm:t>
    </dgm:pt>
    <dgm:pt modelId="{76E36824-E3F1-4F1A-B771-26E11AA60BD4}" type="parTrans" cxnId="{FE1C83A3-F7EB-4926-A670-B845FCF5DBDC}">
      <dgm:prSet/>
      <dgm:spPr/>
      <dgm:t>
        <a:bodyPr/>
        <a:lstStyle/>
        <a:p>
          <a:endParaRPr lang="en-US"/>
        </a:p>
      </dgm:t>
    </dgm:pt>
    <dgm:pt modelId="{F9569B9F-D1E8-4E2B-8F51-E77BC0D828B6}" type="sibTrans" cxnId="{FE1C83A3-F7EB-4926-A670-B845FCF5DBDC}">
      <dgm:prSet/>
      <dgm:spPr/>
      <dgm:t>
        <a:bodyPr/>
        <a:lstStyle/>
        <a:p>
          <a:endParaRPr lang="en-US"/>
        </a:p>
      </dgm:t>
    </dgm:pt>
    <dgm:pt modelId="{8730947D-910E-44C0-BB7B-686961AA5334}" type="pres">
      <dgm:prSet presAssocID="{AE9D598D-6CBE-4219-89E9-1DBE894E1C7E}" presName="linear" presStyleCnt="0">
        <dgm:presLayoutVars>
          <dgm:animLvl val="lvl"/>
          <dgm:resizeHandles val="exact"/>
        </dgm:presLayoutVars>
      </dgm:prSet>
      <dgm:spPr/>
    </dgm:pt>
    <dgm:pt modelId="{3259D3E3-47F2-495D-8687-263A9A73F645}" type="pres">
      <dgm:prSet presAssocID="{4FF14103-EA2D-4063-9583-DA8A9CC8D9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3223765-0F47-4682-982A-390D6EF3B658}" type="pres">
      <dgm:prSet presAssocID="{4FF14103-EA2D-4063-9583-DA8A9CC8D967}" presName="childText" presStyleLbl="revTx" presStyleIdx="0" presStyleCnt="3">
        <dgm:presLayoutVars>
          <dgm:bulletEnabled val="1"/>
        </dgm:presLayoutVars>
      </dgm:prSet>
      <dgm:spPr/>
    </dgm:pt>
    <dgm:pt modelId="{BB71B44A-9774-4F5C-95C6-DA34E5CFD561}" type="pres">
      <dgm:prSet presAssocID="{60554495-295C-476C-8884-B7F34FCE4BA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AF949CE-1346-450D-840C-6FE8DAE27CC1}" type="pres">
      <dgm:prSet presAssocID="{60554495-295C-476C-8884-B7F34FCE4BA1}" presName="childText" presStyleLbl="revTx" presStyleIdx="1" presStyleCnt="3">
        <dgm:presLayoutVars>
          <dgm:bulletEnabled val="1"/>
        </dgm:presLayoutVars>
      </dgm:prSet>
      <dgm:spPr/>
    </dgm:pt>
    <dgm:pt modelId="{FF40ABF8-C0D5-4EEE-B11E-88096F083C13}" type="pres">
      <dgm:prSet presAssocID="{7B755830-C045-4F24-A00B-94A37C3A532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688505F-D3B8-4F9B-AF1E-167FDD301F39}" type="pres">
      <dgm:prSet presAssocID="{7B755830-C045-4F24-A00B-94A37C3A532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09A200C-49B7-4329-9428-84B0F93E3267}" type="presOf" srcId="{60554495-295C-476C-8884-B7F34FCE4BA1}" destId="{BB71B44A-9774-4F5C-95C6-DA34E5CFD561}" srcOrd="0" destOrd="0" presId="urn:microsoft.com/office/officeart/2005/8/layout/vList2"/>
    <dgm:cxn modelId="{9F97200E-338A-4019-9A42-0F0FD231AE43}" srcId="{4FF14103-EA2D-4063-9583-DA8A9CC8D967}" destId="{F60DB0DD-657E-4060-9824-FE7C0AB34D54}" srcOrd="0" destOrd="0" parTransId="{C71C170F-F234-400C-9132-9CBD0A32CE61}" sibTransId="{4E64C8BD-B38A-4750-9152-FA7C78C10250}"/>
    <dgm:cxn modelId="{40FF7D18-A7F6-493B-B222-523121C14956}" type="presOf" srcId="{AE9D598D-6CBE-4219-89E9-1DBE894E1C7E}" destId="{8730947D-910E-44C0-BB7B-686961AA5334}" srcOrd="0" destOrd="0" presId="urn:microsoft.com/office/officeart/2005/8/layout/vList2"/>
    <dgm:cxn modelId="{D7A57F29-D443-48B3-AFBF-A54096C1A5BF}" type="presOf" srcId="{7B755830-C045-4F24-A00B-94A37C3A532D}" destId="{FF40ABF8-C0D5-4EEE-B11E-88096F083C13}" srcOrd="0" destOrd="0" presId="urn:microsoft.com/office/officeart/2005/8/layout/vList2"/>
    <dgm:cxn modelId="{F037DA46-859F-4A64-9479-80B53C875E0C}" srcId="{AE9D598D-6CBE-4219-89E9-1DBE894E1C7E}" destId="{7B755830-C045-4F24-A00B-94A37C3A532D}" srcOrd="2" destOrd="0" parTransId="{97317C76-710E-48F8-88B9-7920FE0B406B}" sibTransId="{8E87E027-07BB-43FA-ADD9-D9B57B1F634E}"/>
    <dgm:cxn modelId="{FD0C7C6D-DCC2-49BF-9A0D-4871020F8E1B}" type="presOf" srcId="{F60DB0DD-657E-4060-9824-FE7C0AB34D54}" destId="{03223765-0F47-4682-982A-390D6EF3B658}" srcOrd="0" destOrd="0" presId="urn:microsoft.com/office/officeart/2005/8/layout/vList2"/>
    <dgm:cxn modelId="{2ACBA67D-CE09-43E3-89DA-C87C253D4DB4}" srcId="{60554495-295C-476C-8884-B7F34FCE4BA1}" destId="{1C039D6F-E2C1-4EAA-9D87-FAB22161A74F}" srcOrd="0" destOrd="0" parTransId="{BA056263-0FC7-41E5-89FB-90430B895146}" sibTransId="{593DC214-2528-47B6-84FC-C8DE3B60C92B}"/>
    <dgm:cxn modelId="{6D8BE480-4E68-49AE-BDC9-1FB9F28495ED}" type="presOf" srcId="{1C039D6F-E2C1-4EAA-9D87-FAB22161A74F}" destId="{6AF949CE-1346-450D-840C-6FE8DAE27CC1}" srcOrd="0" destOrd="0" presId="urn:microsoft.com/office/officeart/2005/8/layout/vList2"/>
    <dgm:cxn modelId="{219E8689-E907-4DB7-8A61-1D16A1BB327D}" type="presOf" srcId="{4FF14103-EA2D-4063-9583-DA8A9CC8D967}" destId="{3259D3E3-47F2-495D-8687-263A9A73F645}" srcOrd="0" destOrd="0" presId="urn:microsoft.com/office/officeart/2005/8/layout/vList2"/>
    <dgm:cxn modelId="{FE1C83A3-F7EB-4926-A670-B845FCF5DBDC}" srcId="{7B755830-C045-4F24-A00B-94A37C3A532D}" destId="{F866A6A4-D444-41A0-A6B4-91AC401DA112}" srcOrd="0" destOrd="0" parTransId="{76E36824-E3F1-4F1A-B771-26E11AA60BD4}" sibTransId="{F9569B9F-D1E8-4E2B-8F51-E77BC0D828B6}"/>
    <dgm:cxn modelId="{07B0A0B2-118D-4E7D-9347-317D4C6AD0BE}" type="presOf" srcId="{F866A6A4-D444-41A0-A6B4-91AC401DA112}" destId="{B688505F-D3B8-4F9B-AF1E-167FDD301F39}" srcOrd="0" destOrd="0" presId="urn:microsoft.com/office/officeart/2005/8/layout/vList2"/>
    <dgm:cxn modelId="{203D06B3-E1C2-4DB3-84CC-EEC66D654534}" srcId="{AE9D598D-6CBE-4219-89E9-1DBE894E1C7E}" destId="{60554495-295C-476C-8884-B7F34FCE4BA1}" srcOrd="1" destOrd="0" parTransId="{E6205594-560D-4E85-A560-7D8AFE6B9621}" sibTransId="{FE906A62-D48D-4C82-A8BD-B15DBD22F9CC}"/>
    <dgm:cxn modelId="{FCC9D2D7-3D3C-4D4A-9279-F17AA64ABDF3}" srcId="{AE9D598D-6CBE-4219-89E9-1DBE894E1C7E}" destId="{4FF14103-EA2D-4063-9583-DA8A9CC8D967}" srcOrd="0" destOrd="0" parTransId="{1063B28D-D697-40F0-A51C-E6BD0307CC3F}" sibTransId="{9172B149-21DE-4156-AE25-C6E5144A61C6}"/>
    <dgm:cxn modelId="{3DF88726-9E8B-45B8-B171-2A3D72F33D6A}" type="presParOf" srcId="{8730947D-910E-44C0-BB7B-686961AA5334}" destId="{3259D3E3-47F2-495D-8687-263A9A73F645}" srcOrd="0" destOrd="0" presId="urn:microsoft.com/office/officeart/2005/8/layout/vList2"/>
    <dgm:cxn modelId="{98AD2449-FC64-466B-A432-ACAC5AA724B3}" type="presParOf" srcId="{8730947D-910E-44C0-BB7B-686961AA5334}" destId="{03223765-0F47-4682-982A-390D6EF3B658}" srcOrd="1" destOrd="0" presId="urn:microsoft.com/office/officeart/2005/8/layout/vList2"/>
    <dgm:cxn modelId="{F069CB1C-C6BC-4DE9-A76E-DA6D3EB6F4A7}" type="presParOf" srcId="{8730947D-910E-44C0-BB7B-686961AA5334}" destId="{BB71B44A-9774-4F5C-95C6-DA34E5CFD561}" srcOrd="2" destOrd="0" presId="urn:microsoft.com/office/officeart/2005/8/layout/vList2"/>
    <dgm:cxn modelId="{A1F0A0ED-0317-4686-ACBE-36BEF736A16F}" type="presParOf" srcId="{8730947D-910E-44C0-BB7B-686961AA5334}" destId="{6AF949CE-1346-450D-840C-6FE8DAE27CC1}" srcOrd="3" destOrd="0" presId="urn:microsoft.com/office/officeart/2005/8/layout/vList2"/>
    <dgm:cxn modelId="{FBD2E216-ECD3-4B6D-A6DF-0FDF986050B6}" type="presParOf" srcId="{8730947D-910E-44C0-BB7B-686961AA5334}" destId="{FF40ABF8-C0D5-4EEE-B11E-88096F083C13}" srcOrd="4" destOrd="0" presId="urn:microsoft.com/office/officeart/2005/8/layout/vList2"/>
    <dgm:cxn modelId="{F650CA5F-BAB3-41BB-83DE-596F15471949}" type="presParOf" srcId="{8730947D-910E-44C0-BB7B-686961AA5334}" destId="{B688505F-D3B8-4F9B-AF1E-167FDD301F3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BC9072-4D80-48C8-A193-B210FAC96DE0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BD2352-EBD2-4C81-A58C-11D7891A1B79}">
      <dgm:prSet phldrT="[Text]" custT="1"/>
      <dgm:spPr/>
      <dgm:t>
        <a:bodyPr/>
        <a:lstStyle/>
        <a:p>
          <a:r>
            <a:rPr lang="en-US" sz="800" dirty="0"/>
            <a:t>Tesco Sales</a:t>
          </a:r>
        </a:p>
      </dgm:t>
    </dgm:pt>
    <dgm:pt modelId="{8C26CEE3-9B19-402A-9643-6F5DD89583D1}" type="sibTrans" cxnId="{95A5C02C-B418-4204-97AC-4B4F104B455B}">
      <dgm:prSet/>
      <dgm:spPr/>
      <dgm:t>
        <a:bodyPr/>
        <a:lstStyle/>
        <a:p>
          <a:endParaRPr lang="en-US"/>
        </a:p>
      </dgm:t>
    </dgm:pt>
    <dgm:pt modelId="{EA1096C1-1A6A-4D89-8EC5-DD5C2085EADA}" type="parTrans" cxnId="{95A5C02C-B418-4204-97AC-4B4F104B455B}">
      <dgm:prSet/>
      <dgm:spPr/>
      <dgm:t>
        <a:bodyPr/>
        <a:lstStyle/>
        <a:p>
          <a:endParaRPr lang="en-US"/>
        </a:p>
      </dgm:t>
    </dgm:pt>
    <dgm:pt modelId="{57B0E08E-10B8-4E8B-BE25-A54634AA34AD}">
      <dgm:prSet phldrT="[Text]" custT="1"/>
      <dgm:spPr/>
      <dgm:t>
        <a:bodyPr/>
        <a:lstStyle/>
        <a:p>
          <a:r>
            <a:rPr lang="en-IN" sz="700" dirty="0"/>
            <a:t>Field Marketing </a:t>
          </a:r>
          <a:endParaRPr lang="en-US" sz="700" dirty="0"/>
        </a:p>
      </dgm:t>
    </dgm:pt>
    <dgm:pt modelId="{91754F1C-48C8-4041-AE1D-A1BEC5F9085F}" type="sibTrans" cxnId="{730F5CFB-1242-4511-9E34-2347DBF5FBEC}">
      <dgm:prSet/>
      <dgm:spPr/>
      <dgm:t>
        <a:bodyPr/>
        <a:lstStyle/>
        <a:p>
          <a:endParaRPr lang="en-US"/>
        </a:p>
      </dgm:t>
    </dgm:pt>
    <dgm:pt modelId="{F40939AF-21D3-4523-B699-7392DE1F31F5}" type="parTrans" cxnId="{730F5CFB-1242-4511-9E34-2347DBF5FBEC}">
      <dgm:prSet/>
      <dgm:spPr/>
      <dgm:t>
        <a:bodyPr/>
        <a:lstStyle/>
        <a:p>
          <a:endParaRPr lang="en-US"/>
        </a:p>
      </dgm:t>
    </dgm:pt>
    <dgm:pt modelId="{2D6F6E03-42F2-4771-A4E2-5DD241790CBA}">
      <dgm:prSet phldrT="[Text]"/>
      <dgm:spPr/>
      <dgm:t>
        <a:bodyPr/>
        <a:lstStyle/>
        <a:p>
          <a:r>
            <a:rPr lang="en-IN" dirty="0"/>
            <a:t>Media Data</a:t>
          </a:r>
          <a:endParaRPr lang="en-US" dirty="0"/>
        </a:p>
      </dgm:t>
    </dgm:pt>
    <dgm:pt modelId="{606A93BE-65D6-4698-A13F-DB445B50CCD7}" type="parTrans" cxnId="{B2B80AE7-A7EE-4681-9639-B49A87B7AB4C}">
      <dgm:prSet/>
      <dgm:spPr/>
      <dgm:t>
        <a:bodyPr/>
        <a:lstStyle/>
        <a:p>
          <a:endParaRPr lang="en-US"/>
        </a:p>
      </dgm:t>
    </dgm:pt>
    <dgm:pt modelId="{B8C307C8-2969-4624-AA23-DCF521623D2D}" type="sibTrans" cxnId="{B2B80AE7-A7EE-4681-9639-B49A87B7AB4C}">
      <dgm:prSet/>
      <dgm:spPr/>
      <dgm:t>
        <a:bodyPr/>
        <a:lstStyle/>
        <a:p>
          <a:endParaRPr lang="en-US"/>
        </a:p>
      </dgm:t>
    </dgm:pt>
    <dgm:pt modelId="{C0AC58D6-0F19-4C5D-9D6D-AC0EE0582F44}">
      <dgm:prSet phldrT="[Text]" custT="1"/>
      <dgm:spPr/>
      <dgm:t>
        <a:bodyPr/>
        <a:lstStyle/>
        <a:p>
          <a:r>
            <a:rPr lang="en-IN" sz="1200" b="1" dirty="0"/>
            <a:t>20 stores</a:t>
          </a:r>
        </a:p>
        <a:p>
          <a:r>
            <a:rPr lang="en-IN" sz="1200" b="1" dirty="0"/>
            <a:t>Jan to July 2019 </a:t>
          </a:r>
          <a:endParaRPr lang="en-US" sz="1200" b="1" dirty="0"/>
        </a:p>
      </dgm:t>
    </dgm:pt>
    <dgm:pt modelId="{2E4A50C2-7456-4EAB-BAA7-9100778E9461}" type="parTrans" cxnId="{FDC08461-169C-4568-A224-443F29C855CB}">
      <dgm:prSet/>
      <dgm:spPr/>
      <dgm:t>
        <a:bodyPr/>
        <a:lstStyle/>
        <a:p>
          <a:endParaRPr lang="en-US"/>
        </a:p>
      </dgm:t>
    </dgm:pt>
    <dgm:pt modelId="{A62426D2-E69D-492D-83C8-E48F654DC4C9}" type="sibTrans" cxnId="{FDC08461-169C-4568-A224-443F29C855CB}">
      <dgm:prSet/>
      <dgm:spPr/>
      <dgm:t>
        <a:bodyPr/>
        <a:lstStyle/>
        <a:p>
          <a:endParaRPr lang="en-US"/>
        </a:p>
      </dgm:t>
    </dgm:pt>
    <dgm:pt modelId="{E904B353-8523-427E-A184-9423264741CC}" type="pres">
      <dgm:prSet presAssocID="{88BC9072-4D80-48C8-A193-B210FAC96DE0}" presName="Name0" presStyleCnt="0">
        <dgm:presLayoutVars>
          <dgm:chMax val="4"/>
          <dgm:resizeHandles val="exact"/>
        </dgm:presLayoutVars>
      </dgm:prSet>
      <dgm:spPr/>
    </dgm:pt>
    <dgm:pt modelId="{D7A5DC43-4F7B-48D3-9F7E-07AE322C65C4}" type="pres">
      <dgm:prSet presAssocID="{88BC9072-4D80-48C8-A193-B210FAC96DE0}" presName="ellipse" presStyleLbl="trBgShp" presStyleIdx="0" presStyleCnt="1"/>
      <dgm:spPr/>
    </dgm:pt>
    <dgm:pt modelId="{4667BCCB-4007-418C-9E64-8BC196A0730B}" type="pres">
      <dgm:prSet presAssocID="{88BC9072-4D80-48C8-A193-B210FAC96DE0}" presName="arrow1" presStyleLbl="fgShp" presStyleIdx="0" presStyleCnt="1"/>
      <dgm:spPr>
        <a:solidFill>
          <a:schemeClr val="bg1">
            <a:lumMod val="75000"/>
          </a:schemeClr>
        </a:solidFill>
      </dgm:spPr>
    </dgm:pt>
    <dgm:pt modelId="{4889E1D3-B74B-4FE8-8FA0-BC36539E1AF3}" type="pres">
      <dgm:prSet presAssocID="{88BC9072-4D80-48C8-A193-B210FAC96DE0}" presName="rectangle" presStyleLbl="revTx" presStyleIdx="0" presStyleCnt="1" custScaleX="134095" custLinFactNeighborX="526" custLinFactNeighborY="9743">
        <dgm:presLayoutVars>
          <dgm:bulletEnabled val="1"/>
        </dgm:presLayoutVars>
      </dgm:prSet>
      <dgm:spPr/>
    </dgm:pt>
    <dgm:pt modelId="{373045DE-A50E-4720-9A42-0263271B271F}" type="pres">
      <dgm:prSet presAssocID="{57B0E08E-10B8-4E8B-BE25-A54634AA34AD}" presName="item1" presStyleLbl="node1" presStyleIdx="0" presStyleCnt="3">
        <dgm:presLayoutVars>
          <dgm:bulletEnabled val="1"/>
        </dgm:presLayoutVars>
      </dgm:prSet>
      <dgm:spPr/>
    </dgm:pt>
    <dgm:pt modelId="{93AFC74D-ABA6-434D-95C5-52FE847792B8}" type="pres">
      <dgm:prSet presAssocID="{2D6F6E03-42F2-4771-A4E2-5DD241790CBA}" presName="item2" presStyleLbl="node1" presStyleIdx="1" presStyleCnt="3" custScaleX="109470">
        <dgm:presLayoutVars>
          <dgm:bulletEnabled val="1"/>
        </dgm:presLayoutVars>
      </dgm:prSet>
      <dgm:spPr/>
    </dgm:pt>
    <dgm:pt modelId="{873243FD-659F-41AC-8A71-B9BC6B0FE4DA}" type="pres">
      <dgm:prSet presAssocID="{C0AC58D6-0F19-4C5D-9D6D-AC0EE0582F44}" presName="item3" presStyleLbl="node1" presStyleIdx="2" presStyleCnt="3">
        <dgm:presLayoutVars>
          <dgm:bulletEnabled val="1"/>
        </dgm:presLayoutVars>
      </dgm:prSet>
      <dgm:spPr/>
    </dgm:pt>
    <dgm:pt modelId="{934516BE-08BA-48CD-B8DD-3C6F3AAB8CA7}" type="pres">
      <dgm:prSet presAssocID="{88BC9072-4D80-48C8-A193-B210FAC96DE0}" presName="funnel" presStyleLbl="trAlignAcc1" presStyleIdx="0" presStyleCnt="1" custLinFactNeighborX="-1960" custLinFactNeighborY="760"/>
      <dgm:spPr/>
    </dgm:pt>
  </dgm:ptLst>
  <dgm:cxnLst>
    <dgm:cxn modelId="{27055216-B5A4-4113-BE60-7CFC07D4DC8F}" type="presOf" srcId="{88BC9072-4D80-48C8-A193-B210FAC96DE0}" destId="{E904B353-8523-427E-A184-9423264741CC}" srcOrd="0" destOrd="0" presId="urn:microsoft.com/office/officeart/2005/8/layout/funnel1"/>
    <dgm:cxn modelId="{87F8461E-07D8-4CB2-9A77-F89851007CF2}" type="presOf" srcId="{B3BD2352-EBD2-4C81-A58C-11D7891A1B79}" destId="{873243FD-659F-41AC-8A71-B9BC6B0FE4DA}" srcOrd="0" destOrd="0" presId="urn:microsoft.com/office/officeart/2005/8/layout/funnel1"/>
    <dgm:cxn modelId="{95A5C02C-B418-4204-97AC-4B4F104B455B}" srcId="{88BC9072-4D80-48C8-A193-B210FAC96DE0}" destId="{B3BD2352-EBD2-4C81-A58C-11D7891A1B79}" srcOrd="0" destOrd="0" parTransId="{EA1096C1-1A6A-4D89-8EC5-DD5C2085EADA}" sibTransId="{8C26CEE3-9B19-402A-9643-6F5DD89583D1}"/>
    <dgm:cxn modelId="{FDC08461-169C-4568-A224-443F29C855CB}" srcId="{88BC9072-4D80-48C8-A193-B210FAC96DE0}" destId="{C0AC58D6-0F19-4C5D-9D6D-AC0EE0582F44}" srcOrd="3" destOrd="0" parTransId="{2E4A50C2-7456-4EAB-BAA7-9100778E9461}" sibTransId="{A62426D2-E69D-492D-83C8-E48F654DC4C9}"/>
    <dgm:cxn modelId="{B8AAE369-8EA6-43E1-8679-F708B6178F84}" type="presOf" srcId="{C0AC58D6-0F19-4C5D-9D6D-AC0EE0582F44}" destId="{4889E1D3-B74B-4FE8-8FA0-BC36539E1AF3}" srcOrd="0" destOrd="0" presId="urn:microsoft.com/office/officeart/2005/8/layout/funnel1"/>
    <dgm:cxn modelId="{6A6A654B-9171-44FE-8ADE-02492056F47C}" type="presOf" srcId="{57B0E08E-10B8-4E8B-BE25-A54634AA34AD}" destId="{93AFC74D-ABA6-434D-95C5-52FE847792B8}" srcOrd="0" destOrd="0" presId="urn:microsoft.com/office/officeart/2005/8/layout/funnel1"/>
    <dgm:cxn modelId="{B2B80AE7-A7EE-4681-9639-B49A87B7AB4C}" srcId="{88BC9072-4D80-48C8-A193-B210FAC96DE0}" destId="{2D6F6E03-42F2-4771-A4E2-5DD241790CBA}" srcOrd="2" destOrd="0" parTransId="{606A93BE-65D6-4698-A13F-DB445B50CCD7}" sibTransId="{B8C307C8-2969-4624-AA23-DCF521623D2D}"/>
    <dgm:cxn modelId="{0C3B2FF6-D1B1-41D4-B914-E69FE8F7F9DA}" type="presOf" srcId="{2D6F6E03-42F2-4771-A4E2-5DD241790CBA}" destId="{373045DE-A50E-4720-9A42-0263271B271F}" srcOrd="0" destOrd="0" presId="urn:microsoft.com/office/officeart/2005/8/layout/funnel1"/>
    <dgm:cxn modelId="{730F5CFB-1242-4511-9E34-2347DBF5FBEC}" srcId="{88BC9072-4D80-48C8-A193-B210FAC96DE0}" destId="{57B0E08E-10B8-4E8B-BE25-A54634AA34AD}" srcOrd="1" destOrd="0" parTransId="{F40939AF-21D3-4523-B699-7392DE1F31F5}" sibTransId="{91754F1C-48C8-4041-AE1D-A1BEC5F9085F}"/>
    <dgm:cxn modelId="{36727305-EFEE-4985-A525-B2671F0E9EF0}" type="presParOf" srcId="{E904B353-8523-427E-A184-9423264741CC}" destId="{D7A5DC43-4F7B-48D3-9F7E-07AE322C65C4}" srcOrd="0" destOrd="0" presId="urn:microsoft.com/office/officeart/2005/8/layout/funnel1"/>
    <dgm:cxn modelId="{0AE6ECB7-B333-4F9B-BCC0-524FEA894735}" type="presParOf" srcId="{E904B353-8523-427E-A184-9423264741CC}" destId="{4667BCCB-4007-418C-9E64-8BC196A0730B}" srcOrd="1" destOrd="0" presId="urn:microsoft.com/office/officeart/2005/8/layout/funnel1"/>
    <dgm:cxn modelId="{44A8D39F-C44A-4A5F-8EA8-954762FFD9D7}" type="presParOf" srcId="{E904B353-8523-427E-A184-9423264741CC}" destId="{4889E1D3-B74B-4FE8-8FA0-BC36539E1AF3}" srcOrd="2" destOrd="0" presId="urn:microsoft.com/office/officeart/2005/8/layout/funnel1"/>
    <dgm:cxn modelId="{5C7C90ED-428B-494A-9CC9-4E9A6B2A7E0D}" type="presParOf" srcId="{E904B353-8523-427E-A184-9423264741CC}" destId="{373045DE-A50E-4720-9A42-0263271B271F}" srcOrd="3" destOrd="0" presId="urn:microsoft.com/office/officeart/2005/8/layout/funnel1"/>
    <dgm:cxn modelId="{339F23D8-42AC-4D80-BEC2-260B7144A093}" type="presParOf" srcId="{E904B353-8523-427E-A184-9423264741CC}" destId="{93AFC74D-ABA6-434D-95C5-52FE847792B8}" srcOrd="4" destOrd="0" presId="urn:microsoft.com/office/officeart/2005/8/layout/funnel1"/>
    <dgm:cxn modelId="{1B64F5D0-F5B5-4F23-9305-5CC3F2654099}" type="presParOf" srcId="{E904B353-8523-427E-A184-9423264741CC}" destId="{873243FD-659F-41AC-8A71-B9BC6B0FE4DA}" srcOrd="5" destOrd="0" presId="urn:microsoft.com/office/officeart/2005/8/layout/funnel1"/>
    <dgm:cxn modelId="{D08074F1-0E1E-4C90-B720-7CD5271B4B43}" type="presParOf" srcId="{E904B353-8523-427E-A184-9423264741CC}" destId="{934516BE-08BA-48CD-B8DD-3C6F3AAB8CA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59D3E3-47F2-495D-8687-263A9A73F645}">
      <dsp:nvSpPr>
        <dsp:cNvPr id="0" name=""/>
        <dsp:cNvSpPr/>
      </dsp:nvSpPr>
      <dsp:spPr>
        <a:xfrm>
          <a:off x="0" y="109637"/>
          <a:ext cx="6877318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1. Isolating drivers or activations </a:t>
          </a:r>
          <a:endParaRPr lang="en-US" sz="2200" kern="1200" dirty="0"/>
        </a:p>
      </dsp:txBody>
      <dsp:txXfrm>
        <a:off x="25759" y="135396"/>
        <a:ext cx="6825800" cy="476152"/>
      </dsp:txXfrm>
    </dsp:sp>
    <dsp:sp modelId="{03223765-0F47-4682-982A-390D6EF3B658}">
      <dsp:nvSpPr>
        <dsp:cNvPr id="0" name=""/>
        <dsp:cNvSpPr/>
      </dsp:nvSpPr>
      <dsp:spPr>
        <a:xfrm>
          <a:off x="0" y="637307"/>
          <a:ext cx="6877318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35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700" kern="1200" dirty="0"/>
            <a:t>Removing seasonal, trend and other noise from the data</a:t>
          </a:r>
          <a:endParaRPr lang="en-US" sz="1700" kern="1200" dirty="0"/>
        </a:p>
      </dsp:txBody>
      <dsp:txXfrm>
        <a:off x="0" y="637307"/>
        <a:ext cx="6877318" cy="364320"/>
      </dsp:txXfrm>
    </dsp:sp>
    <dsp:sp modelId="{BB71B44A-9774-4F5C-95C6-DA34E5CFD561}">
      <dsp:nvSpPr>
        <dsp:cNvPr id="0" name=""/>
        <dsp:cNvSpPr/>
      </dsp:nvSpPr>
      <dsp:spPr>
        <a:xfrm>
          <a:off x="0" y="1001627"/>
          <a:ext cx="6877318" cy="5276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2. Attributing the exact effect of each driver on sales</a:t>
          </a:r>
          <a:endParaRPr lang="en-US" sz="2200" kern="1200" dirty="0"/>
        </a:p>
      </dsp:txBody>
      <dsp:txXfrm>
        <a:off x="25759" y="1027386"/>
        <a:ext cx="6825800" cy="476152"/>
      </dsp:txXfrm>
    </dsp:sp>
    <dsp:sp modelId="{6AF949CE-1346-450D-840C-6FE8DAE27CC1}">
      <dsp:nvSpPr>
        <dsp:cNvPr id="0" name=""/>
        <dsp:cNvSpPr/>
      </dsp:nvSpPr>
      <dsp:spPr>
        <a:xfrm>
          <a:off x="0" y="1529297"/>
          <a:ext cx="6877318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35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700" kern="1200" dirty="0"/>
            <a:t>e.g. price elasticities - 1% change in price lead to 4% sales volume lift</a:t>
          </a:r>
          <a:endParaRPr lang="en-US" sz="1700" kern="1200" dirty="0"/>
        </a:p>
      </dsp:txBody>
      <dsp:txXfrm>
        <a:off x="0" y="1529297"/>
        <a:ext cx="6877318" cy="364320"/>
      </dsp:txXfrm>
    </dsp:sp>
    <dsp:sp modelId="{FF40ABF8-C0D5-4EEE-B11E-88096F083C13}">
      <dsp:nvSpPr>
        <dsp:cNvPr id="0" name=""/>
        <dsp:cNvSpPr/>
      </dsp:nvSpPr>
      <dsp:spPr>
        <a:xfrm>
          <a:off x="0" y="1893617"/>
          <a:ext cx="6877318" cy="527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3. Accurate demand forecasting</a:t>
          </a:r>
          <a:endParaRPr lang="en-US" sz="2200" kern="1200" dirty="0"/>
        </a:p>
      </dsp:txBody>
      <dsp:txXfrm>
        <a:off x="25759" y="1919376"/>
        <a:ext cx="6825800" cy="476152"/>
      </dsp:txXfrm>
    </dsp:sp>
    <dsp:sp modelId="{B688505F-D3B8-4F9B-AF1E-167FDD301F39}">
      <dsp:nvSpPr>
        <dsp:cNvPr id="0" name=""/>
        <dsp:cNvSpPr/>
      </dsp:nvSpPr>
      <dsp:spPr>
        <a:xfrm>
          <a:off x="0" y="2421287"/>
          <a:ext cx="6877318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35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700" kern="1200" dirty="0"/>
            <a:t>Forecast product demand for different scenarios based on adjusting drivers</a:t>
          </a:r>
          <a:endParaRPr lang="en-US" sz="1700" kern="1200" dirty="0"/>
        </a:p>
      </dsp:txBody>
      <dsp:txXfrm>
        <a:off x="0" y="2421287"/>
        <a:ext cx="6877318" cy="5350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5DC43-4F7B-48D3-9F7E-07AE322C65C4}">
      <dsp:nvSpPr>
        <dsp:cNvPr id="0" name=""/>
        <dsp:cNvSpPr/>
      </dsp:nvSpPr>
      <dsp:spPr>
        <a:xfrm>
          <a:off x="399583" y="223639"/>
          <a:ext cx="1460233" cy="507119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7BCCB-4007-418C-9E64-8BC196A0730B}">
      <dsp:nvSpPr>
        <dsp:cNvPr id="0" name=""/>
        <dsp:cNvSpPr/>
      </dsp:nvSpPr>
      <dsp:spPr>
        <a:xfrm>
          <a:off x="990468" y="1465403"/>
          <a:ext cx="282991" cy="181114"/>
        </a:xfrm>
        <a:prstGeom prst="downArrow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9E1D3-B74B-4FE8-8FA0-BC36539E1AF3}">
      <dsp:nvSpPr>
        <dsp:cNvPr id="0" name=""/>
        <dsp:cNvSpPr/>
      </dsp:nvSpPr>
      <dsp:spPr>
        <a:xfrm>
          <a:off x="228364" y="1643381"/>
          <a:ext cx="1821488" cy="339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20 stores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Jan to July 2019 </a:t>
          </a:r>
          <a:endParaRPr lang="en-US" sz="1200" b="1" kern="1200" dirty="0"/>
        </a:p>
      </dsp:txBody>
      <dsp:txXfrm>
        <a:off x="228364" y="1643381"/>
        <a:ext cx="1821488" cy="339589"/>
      </dsp:txXfrm>
    </dsp:sp>
    <dsp:sp modelId="{373045DE-A50E-4720-9A42-0263271B271F}">
      <dsp:nvSpPr>
        <dsp:cNvPr id="0" name=""/>
        <dsp:cNvSpPr/>
      </dsp:nvSpPr>
      <dsp:spPr>
        <a:xfrm>
          <a:off x="930474" y="769925"/>
          <a:ext cx="509383" cy="5093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Media Data</a:t>
          </a:r>
          <a:endParaRPr lang="en-US" sz="1000" kern="1200" dirty="0"/>
        </a:p>
      </dsp:txBody>
      <dsp:txXfrm>
        <a:off x="1005071" y="844522"/>
        <a:ext cx="360189" cy="360189"/>
      </dsp:txXfrm>
    </dsp:sp>
    <dsp:sp modelId="{93AFC74D-ABA6-434D-95C5-52FE847792B8}">
      <dsp:nvSpPr>
        <dsp:cNvPr id="0" name=""/>
        <dsp:cNvSpPr/>
      </dsp:nvSpPr>
      <dsp:spPr>
        <a:xfrm>
          <a:off x="541862" y="387774"/>
          <a:ext cx="557622" cy="5093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Field Marketing </a:t>
          </a:r>
          <a:endParaRPr lang="en-US" sz="700" kern="1200" dirty="0"/>
        </a:p>
      </dsp:txBody>
      <dsp:txXfrm>
        <a:off x="623524" y="462371"/>
        <a:ext cx="394298" cy="360189"/>
      </dsp:txXfrm>
    </dsp:sp>
    <dsp:sp modelId="{873243FD-659F-41AC-8A71-B9BC6B0FE4DA}">
      <dsp:nvSpPr>
        <dsp:cNvPr id="0" name=""/>
        <dsp:cNvSpPr/>
      </dsp:nvSpPr>
      <dsp:spPr>
        <a:xfrm>
          <a:off x="1086685" y="264616"/>
          <a:ext cx="509383" cy="5093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Tesco Sales</a:t>
          </a:r>
        </a:p>
      </dsp:txBody>
      <dsp:txXfrm>
        <a:off x="1161282" y="339213"/>
        <a:ext cx="360189" cy="360189"/>
      </dsp:txXfrm>
    </dsp:sp>
    <dsp:sp modelId="{934516BE-08BA-48CD-B8DD-3C6F3AAB8CA7}">
      <dsp:nvSpPr>
        <dsp:cNvPr id="0" name=""/>
        <dsp:cNvSpPr/>
      </dsp:nvSpPr>
      <dsp:spPr>
        <a:xfrm>
          <a:off x="308528" y="171016"/>
          <a:ext cx="1584749" cy="1267799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45425-C3F1-E445-8EDE-14B714D5165D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A19CE-A3AE-B34B-87A1-7B0577F695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844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9C16E-0905-4510-A8DE-DA1F35E49ED7}" type="datetimeFigureOut">
              <a:rPr lang="en-GB" smtClean="0"/>
              <a:t>18/11/2019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59AA8-EB5A-4DA6-A058-16F34B990A2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6030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 Points: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NL Data</a:t>
            </a:r>
          </a:p>
          <a:p>
            <a:pPr marL="228600" indent="-228600">
              <a:buAutoNum type="arabicPeriod"/>
            </a:pPr>
            <a:r>
              <a:rPr lang="en-US" dirty="0"/>
              <a:t>MediaCom Data</a:t>
            </a:r>
          </a:p>
          <a:p>
            <a:pPr marL="228600" indent="-228600">
              <a:buAutoNum type="arabicPeriod"/>
            </a:pPr>
            <a:r>
              <a:rPr lang="en-US" dirty="0"/>
              <a:t>AOP Methodology and Scope</a:t>
            </a:r>
          </a:p>
          <a:p>
            <a:pPr marL="228600" indent="-228600">
              <a:buAutoNum type="arabicPeriod"/>
            </a:pPr>
            <a:r>
              <a:rPr lang="en-US" dirty="0"/>
              <a:t>Data access – DBP Team</a:t>
            </a:r>
          </a:p>
          <a:p>
            <a:pPr marL="228600" indent="-228600">
              <a:buAutoNum type="arabicPeriod"/>
            </a:pPr>
            <a:r>
              <a:rPr lang="en-US" dirty="0"/>
              <a:t>Weekly Tracker Data Upload</a:t>
            </a:r>
          </a:p>
          <a:p>
            <a:pPr marL="228600" indent="-228600">
              <a:buAutoNum type="arabicPeriod"/>
            </a:pPr>
            <a:r>
              <a:rPr lang="en-US" dirty="0"/>
              <a:t>Nielsen FTP Credentials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9AA8-EB5A-4DA6-A058-16F34B990A26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4948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 Points: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NL Data</a:t>
            </a:r>
          </a:p>
          <a:p>
            <a:pPr marL="228600" indent="-228600">
              <a:buAutoNum type="arabicPeriod"/>
            </a:pPr>
            <a:r>
              <a:rPr lang="en-US" dirty="0"/>
              <a:t>MediaCom Data</a:t>
            </a:r>
          </a:p>
          <a:p>
            <a:pPr marL="228600" indent="-228600">
              <a:buAutoNum type="arabicPeriod"/>
            </a:pPr>
            <a:r>
              <a:rPr lang="en-US" dirty="0"/>
              <a:t>AOP Methodology and Scope</a:t>
            </a:r>
          </a:p>
          <a:p>
            <a:pPr marL="228600" indent="-228600">
              <a:buAutoNum type="arabicPeriod"/>
            </a:pPr>
            <a:r>
              <a:rPr lang="en-US" dirty="0"/>
              <a:t>Data access – DBP Team</a:t>
            </a:r>
          </a:p>
          <a:p>
            <a:pPr marL="228600" indent="-228600">
              <a:buAutoNum type="arabicPeriod"/>
            </a:pPr>
            <a:r>
              <a:rPr lang="en-US" dirty="0"/>
              <a:t>Weekly Tracker Data Upload</a:t>
            </a:r>
          </a:p>
          <a:p>
            <a:pPr marL="228600" indent="-228600">
              <a:buAutoNum type="arabicPeriod"/>
            </a:pPr>
            <a:r>
              <a:rPr lang="en-US" dirty="0"/>
              <a:t>Nielsen FTP Credentials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9AA8-EB5A-4DA6-A058-16F34B990A26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2391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 Points: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NL Data</a:t>
            </a:r>
          </a:p>
          <a:p>
            <a:pPr marL="228600" indent="-228600">
              <a:buAutoNum type="arabicPeriod"/>
            </a:pPr>
            <a:r>
              <a:rPr lang="en-US" dirty="0"/>
              <a:t>MediaCom Data</a:t>
            </a:r>
          </a:p>
          <a:p>
            <a:pPr marL="228600" indent="-228600">
              <a:buAutoNum type="arabicPeriod"/>
            </a:pPr>
            <a:r>
              <a:rPr lang="en-US" dirty="0"/>
              <a:t>AOP Methodology and Scope</a:t>
            </a:r>
          </a:p>
          <a:p>
            <a:pPr marL="228600" indent="-228600">
              <a:buAutoNum type="arabicPeriod"/>
            </a:pPr>
            <a:r>
              <a:rPr lang="en-US" dirty="0"/>
              <a:t>Data access – DBP Team</a:t>
            </a:r>
          </a:p>
          <a:p>
            <a:pPr marL="228600" indent="-228600">
              <a:buAutoNum type="arabicPeriod"/>
            </a:pPr>
            <a:r>
              <a:rPr lang="en-US" dirty="0"/>
              <a:t>Weekly Tracker Data Upload</a:t>
            </a:r>
          </a:p>
          <a:p>
            <a:pPr marL="228600" indent="-228600">
              <a:buAutoNum type="arabicPeriod"/>
            </a:pPr>
            <a:r>
              <a:rPr lang="en-US" dirty="0"/>
              <a:t>Nielsen FTP Credentials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9AA8-EB5A-4DA6-A058-16F34B990A26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9617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 Points: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NL Data</a:t>
            </a:r>
          </a:p>
          <a:p>
            <a:pPr marL="228600" indent="-228600">
              <a:buAutoNum type="arabicPeriod"/>
            </a:pPr>
            <a:r>
              <a:rPr lang="en-US" dirty="0"/>
              <a:t>MediaCom Data</a:t>
            </a:r>
          </a:p>
          <a:p>
            <a:pPr marL="228600" indent="-228600">
              <a:buAutoNum type="arabicPeriod"/>
            </a:pPr>
            <a:r>
              <a:rPr lang="en-US" dirty="0"/>
              <a:t>AOP Methodology and Scope</a:t>
            </a:r>
          </a:p>
          <a:p>
            <a:pPr marL="228600" indent="-228600">
              <a:buAutoNum type="arabicPeriod"/>
            </a:pPr>
            <a:r>
              <a:rPr lang="en-US" dirty="0"/>
              <a:t>Data access – DBP Team</a:t>
            </a:r>
          </a:p>
          <a:p>
            <a:pPr marL="228600" indent="-228600">
              <a:buAutoNum type="arabicPeriod"/>
            </a:pPr>
            <a:r>
              <a:rPr lang="en-US" dirty="0"/>
              <a:t>Weekly Tracker Data Upload</a:t>
            </a:r>
          </a:p>
          <a:p>
            <a:pPr marL="228600" indent="-228600">
              <a:buAutoNum type="arabicPeriod"/>
            </a:pPr>
            <a:r>
              <a:rPr lang="en-US" dirty="0"/>
              <a:t>Nielsen FTP Credentials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9AA8-EB5A-4DA6-A058-16F34B990A26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7656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 Points: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NL Data</a:t>
            </a:r>
          </a:p>
          <a:p>
            <a:pPr marL="228600" indent="-228600">
              <a:buAutoNum type="arabicPeriod"/>
            </a:pPr>
            <a:r>
              <a:rPr lang="en-US" dirty="0"/>
              <a:t>MediaCom Data</a:t>
            </a:r>
          </a:p>
          <a:p>
            <a:pPr marL="228600" indent="-228600">
              <a:buAutoNum type="arabicPeriod"/>
            </a:pPr>
            <a:r>
              <a:rPr lang="en-US" dirty="0"/>
              <a:t>AOP Methodology and Scope</a:t>
            </a:r>
          </a:p>
          <a:p>
            <a:pPr marL="228600" indent="-228600">
              <a:buAutoNum type="arabicPeriod"/>
            </a:pPr>
            <a:r>
              <a:rPr lang="en-US" dirty="0"/>
              <a:t>Data access – DBP Team</a:t>
            </a:r>
          </a:p>
          <a:p>
            <a:pPr marL="228600" indent="-228600">
              <a:buAutoNum type="arabicPeriod"/>
            </a:pPr>
            <a:r>
              <a:rPr lang="en-US" dirty="0"/>
              <a:t>Weekly Tracker Data Upload</a:t>
            </a:r>
          </a:p>
          <a:p>
            <a:pPr marL="228600" indent="-228600">
              <a:buAutoNum type="arabicPeriod"/>
            </a:pPr>
            <a:r>
              <a:rPr lang="en-US" dirty="0"/>
              <a:t>Nielsen FTP Credentials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9AA8-EB5A-4DA6-A058-16F34B990A26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877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 Points: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NL Data</a:t>
            </a:r>
          </a:p>
          <a:p>
            <a:pPr marL="228600" indent="-228600">
              <a:buAutoNum type="arabicPeriod"/>
            </a:pPr>
            <a:r>
              <a:rPr lang="en-US" dirty="0"/>
              <a:t>MediaCom Data</a:t>
            </a:r>
          </a:p>
          <a:p>
            <a:pPr marL="228600" indent="-228600">
              <a:buAutoNum type="arabicPeriod"/>
            </a:pPr>
            <a:r>
              <a:rPr lang="en-US" dirty="0"/>
              <a:t>AOP Methodology and Scope</a:t>
            </a:r>
          </a:p>
          <a:p>
            <a:pPr marL="228600" indent="-228600">
              <a:buAutoNum type="arabicPeriod"/>
            </a:pPr>
            <a:r>
              <a:rPr lang="en-US" dirty="0"/>
              <a:t>Data access – DBP Team</a:t>
            </a:r>
          </a:p>
          <a:p>
            <a:pPr marL="228600" indent="-228600">
              <a:buAutoNum type="arabicPeriod"/>
            </a:pPr>
            <a:r>
              <a:rPr lang="en-US" dirty="0"/>
              <a:t>Weekly Tracker Data Upload</a:t>
            </a:r>
          </a:p>
          <a:p>
            <a:pPr marL="228600" indent="-228600">
              <a:buAutoNum type="arabicPeriod"/>
            </a:pPr>
            <a:r>
              <a:rPr lang="en-US" dirty="0"/>
              <a:t>Nielsen FTP Credentials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9AA8-EB5A-4DA6-A058-16F34B990A2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4005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 Points: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NL Data</a:t>
            </a:r>
          </a:p>
          <a:p>
            <a:pPr marL="228600" indent="-228600">
              <a:buAutoNum type="arabicPeriod"/>
            </a:pPr>
            <a:r>
              <a:rPr lang="en-US" dirty="0"/>
              <a:t>MediaCom Data</a:t>
            </a:r>
          </a:p>
          <a:p>
            <a:pPr marL="228600" indent="-228600">
              <a:buAutoNum type="arabicPeriod"/>
            </a:pPr>
            <a:r>
              <a:rPr lang="en-US" dirty="0"/>
              <a:t>AOP Methodology and Scope</a:t>
            </a:r>
          </a:p>
          <a:p>
            <a:pPr marL="228600" indent="-228600">
              <a:buAutoNum type="arabicPeriod"/>
            </a:pPr>
            <a:r>
              <a:rPr lang="en-US" dirty="0"/>
              <a:t>Data access – DBP Team</a:t>
            </a:r>
          </a:p>
          <a:p>
            <a:pPr marL="228600" indent="-228600">
              <a:buAutoNum type="arabicPeriod"/>
            </a:pPr>
            <a:r>
              <a:rPr lang="en-US" dirty="0"/>
              <a:t>Weekly Tracker Data Upload</a:t>
            </a:r>
          </a:p>
          <a:p>
            <a:pPr marL="228600" indent="-228600">
              <a:buAutoNum type="arabicPeriod"/>
            </a:pPr>
            <a:r>
              <a:rPr lang="en-US" dirty="0"/>
              <a:t>Nielsen FTP Credentials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9AA8-EB5A-4DA6-A058-16F34B990A26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984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Kind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146279"/>
            <a:ext cx="8229600" cy="2166127"/>
          </a:xfrm>
        </p:spPr>
        <p:txBody>
          <a:bodyPr wrap="square" lIns="0" tIns="0" rIns="0" bIns="0" anchor="t">
            <a:noAutofit/>
          </a:bodyPr>
          <a:lstStyle>
            <a:lvl1pPr>
              <a:spcAft>
                <a:spcPts val="0"/>
              </a:spcAft>
              <a:defRPr sz="6300" kern="1200" spc="-135"/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312406"/>
            <a:ext cx="8229600" cy="916694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0000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Subhead if necessary</a:t>
            </a:r>
          </a:p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dirty="0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3134" y="4767264"/>
            <a:ext cx="563666" cy="273844"/>
          </a:xfrm>
          <a:prstGeom prst="rect">
            <a:avLst/>
          </a:prstGeom>
        </p:spPr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300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ind -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t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dirty="0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23134" y="4767264"/>
            <a:ext cx="563666" cy="273844"/>
          </a:xfrm>
          <a:prstGeom prst="rect">
            <a:avLst/>
          </a:prstGeom>
        </p:spPr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876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7460" y="4747726"/>
            <a:ext cx="2133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AEF9B590-99B2-3143-93CF-E7CF23699E6C}" type="slidenum">
              <a:rPr lang="en-US" smtClean="0">
                <a:solidFill>
                  <a:srgbClr val="1A0E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A0E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314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gray">
          <a:xfrm>
            <a:off x="403685" y="7072"/>
            <a:ext cx="8629481" cy="78478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595330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ind - 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68223" y="63215"/>
            <a:ext cx="6866389" cy="54585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700" spc="-113"/>
            </a:lvl1pPr>
          </a:lstStyle>
          <a:p>
            <a:r>
              <a:rPr lang="en-US"/>
              <a:t>Main headline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8719"/>
            <a:ext cx="8229600" cy="3845905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1800"/>
            </a:lvl1pPr>
            <a:lvl2pPr>
              <a:spcAft>
                <a:spcPts val="0"/>
              </a:spcAft>
              <a:defRPr sz="1800"/>
            </a:lvl2pPr>
            <a:lvl3pPr>
              <a:spcAft>
                <a:spcPts val="0"/>
              </a:spcAft>
              <a:defRPr sz="1800"/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dirty="0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3134" y="4767264"/>
            <a:ext cx="563666" cy="273844"/>
          </a:xfrm>
          <a:prstGeom prst="rect">
            <a:avLst/>
          </a:prstGeom>
        </p:spPr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01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Kind - 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800"/>
            <a:ext cx="8229600" cy="545855"/>
          </a:xfrm>
        </p:spPr>
        <p:txBody>
          <a:bodyPr>
            <a:noAutofit/>
          </a:bodyPr>
          <a:lstStyle>
            <a:lvl1pPr>
              <a:defRPr sz="3600" spc="-113"/>
            </a:lvl1pPr>
          </a:lstStyle>
          <a:p>
            <a:r>
              <a:rPr lang="en-US"/>
              <a:t>Main headline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7019"/>
            <a:ext cx="8229600" cy="3157604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1800"/>
            </a:lvl1pPr>
            <a:lvl2pPr>
              <a:spcAft>
                <a:spcPts val="0"/>
              </a:spcAft>
              <a:defRPr sz="1800"/>
            </a:lvl2pPr>
            <a:lvl3pPr>
              <a:spcAft>
                <a:spcPts val="0"/>
              </a:spcAft>
              <a:defRPr sz="1800"/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dirty="0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3134" y="4767264"/>
            <a:ext cx="563666" cy="273844"/>
          </a:xfrm>
          <a:prstGeom prst="rect">
            <a:avLst/>
          </a:prstGeom>
        </p:spPr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703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ind - Two Colum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545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4905"/>
            <a:ext cx="4038600" cy="3239719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4905"/>
            <a:ext cx="4038600" cy="3239719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dirty="0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23134" y="4767264"/>
            <a:ext cx="563666" cy="273844"/>
          </a:xfrm>
          <a:prstGeom prst="rect">
            <a:avLst/>
          </a:prstGeom>
        </p:spPr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64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Kind - Two Colum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6625"/>
            <a:ext cx="6858000" cy="545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4905"/>
            <a:ext cx="4038600" cy="3239719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4905"/>
            <a:ext cx="4038600" cy="3239719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dirty="0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23134" y="4767264"/>
            <a:ext cx="563666" cy="273844"/>
          </a:xfrm>
          <a:prstGeom prst="rect">
            <a:avLst/>
          </a:prstGeom>
        </p:spPr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353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ind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03147"/>
            <a:ext cx="4040188" cy="480705"/>
          </a:xfrm>
        </p:spPr>
        <p:txBody>
          <a:bodyPr anchor="b">
            <a:normAutofit/>
          </a:bodyPr>
          <a:lstStyle>
            <a:lvl1pPr marL="0" indent="0">
              <a:buNone/>
              <a:defRPr sz="1350" b="1">
                <a:latin typeface="Helvetica"/>
                <a:cs typeface="Helvetic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02649"/>
            <a:ext cx="4040188" cy="356582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03147"/>
            <a:ext cx="4041775" cy="480705"/>
          </a:xfrm>
        </p:spPr>
        <p:txBody>
          <a:bodyPr anchor="b">
            <a:normAutofit/>
          </a:bodyPr>
          <a:lstStyle>
            <a:lvl1pPr marL="0" indent="0">
              <a:buNone/>
              <a:defRPr sz="1350" b="1">
                <a:latin typeface="Helvetica"/>
                <a:cs typeface="Helvetic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102649"/>
            <a:ext cx="4041775" cy="356582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dirty="0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123134" y="4767264"/>
            <a:ext cx="563666" cy="273844"/>
          </a:xfrm>
          <a:prstGeom prst="rect">
            <a:avLst/>
          </a:prstGeom>
        </p:spPr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28800" y="56625"/>
            <a:ext cx="6858000" cy="54585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700" dirty="0">
                <a:solidFill>
                  <a:srgbClr val="000000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327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ind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545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dirty="0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23134" y="4767264"/>
            <a:ext cx="563666" cy="273844"/>
          </a:xfrm>
          <a:prstGeom prst="rect">
            <a:avLst/>
          </a:prstGeom>
        </p:spPr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99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ind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dirty="0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23134" y="4767264"/>
            <a:ext cx="563666" cy="273844"/>
          </a:xfrm>
          <a:prstGeom prst="rect">
            <a:avLst/>
          </a:prstGeom>
        </p:spPr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40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ind -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386556"/>
          </a:xfrm>
        </p:spPr>
        <p:txBody>
          <a:bodyPr anchor="t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6"/>
            <a:ext cx="5111750" cy="35182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dirty="0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23134" y="4767264"/>
            <a:ext cx="563666" cy="273844"/>
          </a:xfrm>
          <a:prstGeom prst="rect">
            <a:avLst/>
          </a:prstGeom>
        </p:spPr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81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5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16" imgW="473" imgH="473" progId="TCLayout.ActiveDocument.1">
                  <p:embed/>
                </p:oleObj>
              </mc:Choice>
              <mc:Fallback>
                <p:oleObj name="think-cell Slide" r:id="rId16" imgW="473" imgH="473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73345"/>
            <a:ext cx="8229600" cy="54585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5153"/>
            <a:ext cx="8229600" cy="29194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600" b="1" baseline="0" smtClean="0"/>
            </a:lvl1pPr>
          </a:lstStyle>
          <a:p>
            <a:r>
              <a:rPr dirty="0">
                <a:solidFill>
                  <a:srgbClr val="000000"/>
                </a:solidFill>
              </a:rPr>
              <a:t>confidential – for internal use only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4767263"/>
            <a:ext cx="8229600" cy="119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KIND Logo_Pos.eps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-7809"/>
            <a:ext cx="887027" cy="60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9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49" r:id="rId12"/>
  </p:sldLayoutIdLst>
  <p:hf hdr="0"/>
  <p:txStyles>
    <p:titleStyle>
      <a:lvl1pPr algn="l" defTabSz="342900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1350" b="0" kern="1200">
          <a:solidFill>
            <a:schemeClr val="tx1"/>
          </a:solidFill>
          <a:latin typeface="Georgia"/>
          <a:ea typeface="+mn-ea"/>
          <a:cs typeface="Georgia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350" b="0" kern="1200">
          <a:solidFill>
            <a:schemeClr val="tx1"/>
          </a:solidFill>
          <a:latin typeface="Georgia"/>
          <a:ea typeface="+mn-ea"/>
          <a:cs typeface="Georgia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350" b="0" kern="1200">
          <a:solidFill>
            <a:schemeClr val="tx1"/>
          </a:solidFill>
          <a:latin typeface="Georgia"/>
          <a:ea typeface="+mn-ea"/>
          <a:cs typeface="Georgia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350" b="0" kern="1200">
          <a:solidFill>
            <a:schemeClr val="tx1"/>
          </a:solidFill>
          <a:latin typeface="Georgia"/>
          <a:ea typeface="+mn-ea"/>
          <a:cs typeface="Georgia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350" b="0" kern="1200">
          <a:solidFill>
            <a:schemeClr val="tx1"/>
          </a:solidFill>
          <a:latin typeface="Georgia"/>
          <a:ea typeface="+mn-ea"/>
          <a:cs typeface="Georgi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hart" Target="../charts/char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24.png"/><Relationship Id="rId7" Type="http://schemas.openxmlformats.org/officeDocument/2006/relationships/chart" Target="../charts/chart4.xml"/><Relationship Id="rId12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chart" Target="../charts/chart8.xml"/><Relationship Id="rId5" Type="http://schemas.openxmlformats.org/officeDocument/2006/relationships/image" Target="../media/image26.png"/><Relationship Id="rId10" Type="http://schemas.openxmlformats.org/officeDocument/2006/relationships/chart" Target="../charts/chart7.xml"/><Relationship Id="rId4" Type="http://schemas.openxmlformats.org/officeDocument/2006/relationships/image" Target="../media/image25.png"/><Relationship Id="rId9" Type="http://schemas.openxmlformats.org/officeDocument/2006/relationships/chart" Target="../charts/char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EC89-90AD-4DBF-9F91-76CCC7FC4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32129"/>
            <a:ext cx="8229600" cy="2166127"/>
          </a:xfrm>
        </p:spPr>
        <p:txBody>
          <a:bodyPr/>
          <a:lstStyle/>
          <a:p>
            <a:r>
              <a:rPr lang="en-US" sz="4000" b="0" dirty="0"/>
              <a:t>KIND 360 – Art of the Possible</a:t>
            </a:r>
            <a:br>
              <a:rPr lang="en-US" sz="4000" dirty="0"/>
            </a:br>
            <a:r>
              <a:rPr lang="en-US" sz="4000" dirty="0"/>
              <a:t>Activation Effectiveness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2D9A48-4F07-4A3F-8BD9-0D90B4ABD0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344C8F14-D252-4A33-9431-9620E8D86CCF}" type="datetime4">
              <a:rPr lang="en-US" smtClean="0"/>
              <a:t>November 18, 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86685-89F9-4C23-A172-82E9597B0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confidential –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90322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A7B3FA-AAA0-47C7-B165-A260F0BCD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B358E2C-41E5-4416-AE36-A3D1B8C8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39" y="1022004"/>
            <a:ext cx="7249695" cy="545855"/>
          </a:xfrm>
        </p:spPr>
        <p:txBody>
          <a:bodyPr>
            <a:noAutofit/>
          </a:bodyPr>
          <a:lstStyle/>
          <a:p>
            <a:r>
              <a:rPr lang="en-US" sz="3200" spc="0" dirty="0"/>
              <a:t>Agenda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ED60644-453A-4872-86BA-7B618A2A0FA8}"/>
              </a:ext>
            </a:extLst>
          </p:cNvPr>
          <p:cNvSpPr txBox="1">
            <a:spLocks/>
          </p:cNvSpPr>
          <p:nvPr/>
        </p:nvSpPr>
        <p:spPr>
          <a:xfrm>
            <a:off x="1521508" y="1857985"/>
            <a:ext cx="7249695" cy="5458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Executive Summary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0" dirty="0"/>
              <a:t>Introduction to Activation Effectiveness Model</a:t>
            </a: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Objectives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Scope Summary &amp; approach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Insights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0" dirty="0"/>
              <a:t>Enhancing and scaling the model</a:t>
            </a:r>
            <a:r>
              <a:rPr lang="en-US" sz="1800" b="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Beyond activation effectiveness</a:t>
            </a:r>
          </a:p>
        </p:txBody>
      </p:sp>
    </p:spTree>
    <p:extLst>
      <p:ext uri="{BB962C8B-B14F-4D97-AF65-F5344CB8AC3E}">
        <p14:creationId xmlns:p14="http://schemas.microsoft.com/office/powerpoint/2010/main" val="1426371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03C7C6E8-B315-446B-BD1A-7BFBF97F51C1}"/>
              </a:ext>
            </a:extLst>
          </p:cNvPr>
          <p:cNvSpPr txBox="1">
            <a:spLocks/>
          </p:cNvSpPr>
          <p:nvPr/>
        </p:nvSpPr>
        <p:spPr>
          <a:xfrm>
            <a:off x="1291906" y="4493"/>
            <a:ext cx="7835927" cy="545855"/>
          </a:xfrm>
          <a:prstGeom prst="rect">
            <a:avLst/>
          </a:prstGeom>
        </p:spPr>
        <p:txBody>
          <a:bodyPr/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lvl="0"/>
            <a:r>
              <a:rPr lang="en-IN" sz="1500" dirty="0">
                <a:solidFill>
                  <a:srgbClr val="000000"/>
                </a:solidFill>
              </a:rPr>
              <a:t>Of the four activations impacting KIND sales, In-store e</a:t>
            </a:r>
            <a:r>
              <a:rPr lang="en-US" sz="1500" dirty="0">
                <a:solidFill>
                  <a:srgbClr val="000000"/>
                </a:solidFill>
              </a:rPr>
              <a:t>xecution and field marketing were found to be the most significant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92E4646-397B-4EE7-B424-016F4FEAAE9B}"/>
              </a:ext>
            </a:extLst>
          </p:cNvPr>
          <p:cNvSpPr txBox="1"/>
          <p:nvPr/>
        </p:nvSpPr>
        <p:spPr>
          <a:xfrm>
            <a:off x="270022" y="4805116"/>
            <a:ext cx="6277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*Due to insignificant variation in prices of KIND products, Price Elasticity was found to be statistically insignificant as an activation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8C22DAC-5FC6-456B-836B-5A3A3986AF5F}"/>
              </a:ext>
            </a:extLst>
          </p:cNvPr>
          <p:cNvSpPr txBox="1"/>
          <p:nvPr/>
        </p:nvSpPr>
        <p:spPr>
          <a:xfrm>
            <a:off x="4775664" y="693915"/>
            <a:ext cx="3360171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Price Elasticity, In-Store Execution, Field Marketing(Sampling), Value of the week and social media marketing </a:t>
            </a:r>
            <a:r>
              <a:rPr lang="en-US" sz="11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were considered as activations.</a:t>
            </a:r>
          </a:p>
          <a:p>
            <a:pPr algn="ctr"/>
            <a:endParaRPr lang="en-US" sz="1100" i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1100" i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1100" i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3" name="Picture 62" descr="Tesco Cele Tree - Entrance0001.png">
            <a:extLst>
              <a:ext uri="{FF2B5EF4-FFF2-40B4-BE49-F238E27FC236}">
                <a16:creationId xmlns:a16="http://schemas.microsoft.com/office/drawing/2014/main" id="{02126667-58DE-442E-8DB2-5ADF7EA327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31" y="1782459"/>
            <a:ext cx="1451491" cy="1140484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4" name="Picture 10" descr="Related image">
            <a:extLst>
              <a:ext uri="{FF2B5EF4-FFF2-40B4-BE49-F238E27FC236}">
                <a16:creationId xmlns:a16="http://schemas.microsoft.com/office/drawing/2014/main" id="{8A5CD2F1-A5EA-4BD8-8A71-E2866242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752" y="2130494"/>
            <a:ext cx="907554" cy="96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8478F9F-04A8-4D9E-A8B9-69C12017E4E0}"/>
              </a:ext>
            </a:extLst>
          </p:cNvPr>
          <p:cNvSpPr txBox="1"/>
          <p:nvPr/>
        </p:nvSpPr>
        <p:spPr>
          <a:xfrm>
            <a:off x="346856" y="3844503"/>
            <a:ext cx="2072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In-store execution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DA740A-2434-4880-AF13-F69AC1CD6BA3}"/>
              </a:ext>
            </a:extLst>
          </p:cNvPr>
          <p:cNvSpPr txBox="1"/>
          <p:nvPr/>
        </p:nvSpPr>
        <p:spPr>
          <a:xfrm>
            <a:off x="5135632" y="3832128"/>
            <a:ext cx="2114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Health Awareness Weeks</a:t>
            </a:r>
            <a:r>
              <a:rPr lang="en-US" sz="1000" dirty="0"/>
              <a:t>(Value of the week)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31E8F4E-8806-4A6F-BCEE-28FC928C47EA}"/>
              </a:ext>
            </a:extLst>
          </p:cNvPr>
          <p:cNvSpPr txBox="1"/>
          <p:nvPr/>
        </p:nvSpPr>
        <p:spPr>
          <a:xfrm>
            <a:off x="2895532" y="3839878"/>
            <a:ext cx="1663848" cy="25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Field Marketing (Sampling)</a:t>
            </a:r>
          </a:p>
        </p:txBody>
      </p:sp>
      <p:sp>
        <p:nvSpPr>
          <p:cNvPr id="73" name="Freeform 32">
            <a:extLst>
              <a:ext uri="{FF2B5EF4-FFF2-40B4-BE49-F238E27FC236}">
                <a16:creationId xmlns:a16="http://schemas.microsoft.com/office/drawing/2014/main" id="{756FC87D-7971-4BFD-8F8C-53614275EE65}"/>
              </a:ext>
            </a:extLst>
          </p:cNvPr>
          <p:cNvSpPr/>
          <p:nvPr/>
        </p:nvSpPr>
        <p:spPr>
          <a:xfrm>
            <a:off x="1327752" y="970619"/>
            <a:ext cx="6710666" cy="1790236"/>
          </a:xfrm>
          <a:custGeom>
            <a:avLst/>
            <a:gdLst>
              <a:gd name="connsiteX0" fmla="*/ 0 w 6618514"/>
              <a:gd name="connsiteY0" fmla="*/ 0 h 1426029"/>
              <a:gd name="connsiteX1" fmla="*/ 3113314 w 6618514"/>
              <a:gd name="connsiteY1" fmla="*/ 1164771 h 1426029"/>
              <a:gd name="connsiteX2" fmla="*/ 6618514 w 6618514"/>
              <a:gd name="connsiteY2" fmla="*/ 1426029 h 1426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18514" h="1426029">
                <a:moveTo>
                  <a:pt x="0" y="0"/>
                </a:moveTo>
                <a:cubicBezTo>
                  <a:pt x="1005114" y="463550"/>
                  <a:pt x="2010228" y="927100"/>
                  <a:pt x="3113314" y="1164771"/>
                </a:cubicBezTo>
                <a:cubicBezTo>
                  <a:pt x="4216400" y="1402442"/>
                  <a:pt x="6337300" y="1389743"/>
                  <a:pt x="6618514" y="1426029"/>
                </a:cubicBezTo>
              </a:path>
            </a:pathLst>
          </a:cu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DD47316-CD5F-4BC0-BA59-7C78444CB0CA}"/>
              </a:ext>
            </a:extLst>
          </p:cNvPr>
          <p:cNvSpPr/>
          <p:nvPr/>
        </p:nvSpPr>
        <p:spPr>
          <a:xfrm>
            <a:off x="1035040" y="770626"/>
            <a:ext cx="314906" cy="306931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C4E96EC-DCF4-408F-B938-35789BD5957A}"/>
              </a:ext>
            </a:extLst>
          </p:cNvPr>
          <p:cNvSpPr/>
          <p:nvPr/>
        </p:nvSpPr>
        <p:spPr>
          <a:xfrm>
            <a:off x="3627163" y="2013610"/>
            <a:ext cx="351437" cy="306931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solidFill>
                  <a:schemeClr val="bg2"/>
                </a:solidFill>
              </a:rPr>
              <a:t>2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1EDE94A-FEDC-4A81-A2F6-F086CA88C674}"/>
              </a:ext>
            </a:extLst>
          </p:cNvPr>
          <p:cNvSpPr/>
          <p:nvPr/>
        </p:nvSpPr>
        <p:spPr>
          <a:xfrm>
            <a:off x="6111375" y="2502534"/>
            <a:ext cx="320470" cy="306931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2"/>
                </a:solidFill>
              </a:rPr>
              <a:t>3</a:t>
            </a:r>
          </a:p>
        </p:txBody>
      </p:sp>
      <p:pic>
        <p:nvPicPr>
          <p:cNvPr id="79" name="Picture 4" descr="Image result for sampling products logo">
            <a:extLst>
              <a:ext uri="{FF2B5EF4-FFF2-40B4-BE49-F238E27FC236}">
                <a16:creationId xmlns:a16="http://schemas.microsoft.com/office/drawing/2014/main" id="{D6515EF5-59F5-4375-BD51-9BF7A80DB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757" y="2383633"/>
            <a:ext cx="1076251" cy="112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Related image">
            <a:extLst>
              <a:ext uri="{FF2B5EF4-FFF2-40B4-BE49-F238E27FC236}">
                <a16:creationId xmlns:a16="http://schemas.microsoft.com/office/drawing/2014/main" id="{8F133B5E-6A8A-417C-9F93-0AF91857B7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3" t="17563" r="23354" b="18988"/>
          <a:stretch/>
        </p:blipFill>
        <p:spPr bwMode="auto">
          <a:xfrm>
            <a:off x="6111375" y="2966624"/>
            <a:ext cx="567460" cy="73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facebook twitter instagram snapchat logo">
            <a:extLst>
              <a:ext uri="{FF2B5EF4-FFF2-40B4-BE49-F238E27FC236}">
                <a16:creationId xmlns:a16="http://schemas.microsoft.com/office/drawing/2014/main" id="{F84755BB-647A-4E3A-B8F4-CB110AA4E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0" t="5747" r="7711" b="8503"/>
          <a:stretch/>
        </p:blipFill>
        <p:spPr bwMode="auto">
          <a:xfrm>
            <a:off x="8011737" y="3066986"/>
            <a:ext cx="559986" cy="54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AE02A81-EC8E-483A-95B6-16577F410331}"/>
              </a:ext>
            </a:extLst>
          </p:cNvPr>
          <p:cNvSpPr txBox="1"/>
          <p:nvPr/>
        </p:nvSpPr>
        <p:spPr>
          <a:xfrm>
            <a:off x="7371512" y="3839878"/>
            <a:ext cx="173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Social Media Marketing</a:t>
            </a:r>
            <a:endParaRPr lang="en-US" sz="1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8B6C4F4-82C0-42CC-94CB-49A613669675}"/>
              </a:ext>
            </a:extLst>
          </p:cNvPr>
          <p:cNvSpPr/>
          <p:nvPr/>
        </p:nvSpPr>
        <p:spPr>
          <a:xfrm>
            <a:off x="7964152" y="2613651"/>
            <a:ext cx="320470" cy="306931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8318946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81074-7351-49A6-97F1-64F373F71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B8DD1-5788-47DA-864B-E0E2E19E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7F01-82BB-8844-8F2A-5D1FFD52C14D}" type="slidenum">
              <a:rPr lang="en-US" smtClean="0">
                <a:solidFill>
                  <a:srgbClr val="000000"/>
                </a:solidFill>
              </a:rPr>
              <a:pPr/>
              <a:t>12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FA4B60-1292-477D-8F2B-75F5F07B5B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2761725"/>
            <a:ext cx="5486400" cy="425450"/>
          </a:xfrm>
        </p:spPr>
        <p:txBody>
          <a:bodyPr>
            <a:normAutofit/>
          </a:bodyPr>
          <a:lstStyle/>
          <a:p>
            <a:r>
              <a:rPr lang="en-IN" b="0" dirty="0"/>
              <a:t>Value of the Week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72270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3224-B864-4D61-85EA-31211142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917" y="63215"/>
            <a:ext cx="7249695" cy="545855"/>
          </a:xfrm>
        </p:spPr>
        <p:txBody>
          <a:bodyPr/>
          <a:lstStyle/>
          <a:p>
            <a:r>
              <a:rPr lang="en-US" sz="1600" dirty="0"/>
              <a:t>What is value of the week? </a:t>
            </a:r>
            <a:endParaRPr lang="en-US" sz="1600" spc="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19FACF4-0CE0-4860-845C-A05C6BFF5E64}"/>
              </a:ext>
            </a:extLst>
          </p:cNvPr>
          <p:cNvSpPr txBox="1"/>
          <p:nvPr/>
        </p:nvSpPr>
        <p:spPr>
          <a:xfrm>
            <a:off x="319087" y="665755"/>
            <a:ext cx="82309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Value of the week </a:t>
            </a:r>
            <a:r>
              <a:rPr 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is the inherent increase/decrease in the demand for a product. </a:t>
            </a:r>
          </a:p>
          <a:p>
            <a:endParaRPr lang="en-US" sz="1400" dirty="0">
              <a:solidFill>
                <a:prstClr val="black">
                  <a:lumMod val="95000"/>
                  <a:lumOff val="5000"/>
                </a:prstClr>
              </a:solidFill>
              <a:latin typeface="Calibri"/>
            </a:endParaRPr>
          </a:p>
          <a:p>
            <a:r>
              <a:rPr 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This can be either due to </a:t>
            </a:r>
            <a:r>
              <a:rPr 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category structural demand </a:t>
            </a:r>
            <a:r>
              <a:rPr 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or </a:t>
            </a:r>
            <a:r>
              <a:rPr 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special events </a:t>
            </a:r>
            <a:r>
              <a:rPr 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like health awareness days.</a:t>
            </a:r>
            <a:endParaRPr lang="en-US" sz="1400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87E43472-3289-4DA1-AF29-E103FB90F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110" y="1755301"/>
            <a:ext cx="654586" cy="654586"/>
          </a:xfrm>
          <a:prstGeom prst="rect">
            <a:avLst/>
          </a:prstGeom>
        </p:spPr>
      </p:pic>
      <p:pic>
        <p:nvPicPr>
          <p:cNvPr id="69" name="Picture 2" descr="http://webneel.com/sites/default/files/images/download/thumb/1-free-christmas-icon-png-by-freeiconsfinder.png">
            <a:extLst>
              <a:ext uri="{FF2B5EF4-FFF2-40B4-BE49-F238E27FC236}">
                <a16:creationId xmlns:a16="http://schemas.microsoft.com/office/drawing/2014/main" id="{3EAAE537-19CD-456E-91A1-1ED2E8074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74" t="41691" r="19792" b="41689"/>
          <a:stretch/>
        </p:blipFill>
        <p:spPr bwMode="auto">
          <a:xfrm>
            <a:off x="592063" y="1755301"/>
            <a:ext cx="562655" cy="56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8" descr="Image result for macro economic icon">
            <a:extLst>
              <a:ext uri="{FF2B5EF4-FFF2-40B4-BE49-F238E27FC236}">
                <a16:creationId xmlns:a16="http://schemas.microsoft.com/office/drawing/2014/main" id="{0BE0F831-7ADE-42A4-92CB-00344ECC2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430" y="1821728"/>
            <a:ext cx="622724" cy="6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1" name="Chart 70">
            <a:extLst>
              <a:ext uri="{FF2B5EF4-FFF2-40B4-BE49-F238E27FC236}">
                <a16:creationId xmlns:a16="http://schemas.microsoft.com/office/drawing/2014/main" id="{CE9355E1-D1D7-4547-AF7A-1FFECFA6EE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0924030"/>
              </p:ext>
            </p:extLst>
          </p:nvPr>
        </p:nvGraphicFramePr>
        <p:xfrm>
          <a:off x="459661" y="2571751"/>
          <a:ext cx="4516375" cy="1975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EBAF1183-F178-4A72-BC07-641981E88F86}"/>
              </a:ext>
            </a:extLst>
          </p:cNvPr>
          <p:cNvSpPr/>
          <p:nvPr/>
        </p:nvSpPr>
        <p:spPr>
          <a:xfrm>
            <a:off x="2107499" y="2684289"/>
            <a:ext cx="1389211" cy="21388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IN" sz="800" dirty="0">
                <a:latin typeface="Calibri" panose="020F0502020204030204" pitchFamily="34" charset="0"/>
              </a:rPr>
              <a:t>Category Structural Demand</a:t>
            </a:r>
            <a:endParaRPr lang="en-US" sz="800" dirty="0">
              <a:latin typeface="Calibri" panose="020F0502020204030204" pitchFamily="34" charset="0"/>
            </a:endParaRPr>
          </a:p>
        </p:txBody>
      </p:sp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0418EC68-5F5C-4ADD-89EB-3D27E8BB4F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3" t="17563" r="23354" b="18988"/>
          <a:stretch/>
        </p:blipFill>
        <p:spPr bwMode="auto">
          <a:xfrm>
            <a:off x="7027492" y="1821728"/>
            <a:ext cx="581973" cy="6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63A95E-5588-48BC-9ACD-C2C58D6638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37" r="39857" b="49317"/>
          <a:stretch/>
        </p:blipFill>
        <p:spPr>
          <a:xfrm>
            <a:off x="6009594" y="2999655"/>
            <a:ext cx="2425884" cy="1607876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4CD6CDC-7C4C-4728-A22C-1420DE885114}"/>
              </a:ext>
            </a:extLst>
          </p:cNvPr>
          <p:cNvSpPr/>
          <p:nvPr/>
        </p:nvSpPr>
        <p:spPr>
          <a:xfrm>
            <a:off x="6623874" y="2712193"/>
            <a:ext cx="1389211" cy="21388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IN" sz="800" dirty="0">
                <a:latin typeface="Calibri" panose="020F0502020204030204" pitchFamily="34" charset="0"/>
              </a:rPr>
              <a:t>Health Awareness Days</a:t>
            </a:r>
            <a:endParaRPr lang="en-US" sz="800" dirty="0">
              <a:latin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3A6CF3-B051-4A1F-A49E-D623EE9F599F}"/>
              </a:ext>
            </a:extLst>
          </p:cNvPr>
          <p:cNvCxnSpPr/>
          <p:nvPr/>
        </p:nvCxnSpPr>
        <p:spPr>
          <a:xfrm>
            <a:off x="956930" y="3186383"/>
            <a:ext cx="3813544" cy="0"/>
          </a:xfrm>
          <a:prstGeom prst="line">
            <a:avLst/>
          </a:prstGeom>
          <a:ln w="6350">
            <a:solidFill>
              <a:srgbClr val="23232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221FC45-299C-4D7F-83BA-2BCDD34C691F}"/>
              </a:ext>
            </a:extLst>
          </p:cNvPr>
          <p:cNvSpPr/>
          <p:nvPr/>
        </p:nvSpPr>
        <p:spPr>
          <a:xfrm>
            <a:off x="4654590" y="2731407"/>
            <a:ext cx="632375" cy="389350"/>
          </a:xfrm>
          <a:prstGeom prst="wedgeRoundRectCallout">
            <a:avLst>
              <a:gd name="adj1" fmla="val -60037"/>
              <a:gd name="adj2" fmla="val 6261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" dirty="0">
                <a:solidFill>
                  <a:schemeClr val="tx1"/>
                </a:solidFill>
              </a:rPr>
              <a:t>A value of 1 indicates an average week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325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C6A4220-0D8D-49D8-932E-51BD78DA9B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2763876"/>
              </p:ext>
            </p:extLst>
          </p:nvPr>
        </p:nvGraphicFramePr>
        <p:xfrm>
          <a:off x="326163" y="826791"/>
          <a:ext cx="8401627" cy="34899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DE3224-B864-4D61-85EA-31211142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917" y="63215"/>
            <a:ext cx="7249695" cy="545855"/>
          </a:xfrm>
        </p:spPr>
        <p:txBody>
          <a:bodyPr/>
          <a:lstStyle/>
          <a:p>
            <a:r>
              <a:rPr lang="en-US" sz="1600" spc="0" dirty="0"/>
              <a:t>KIND products do not seem to follow any category structural demand pattern, with low average sales in high demand weeks and vice versa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A09707-3E98-4134-A5A1-5551EA5F59AE}"/>
              </a:ext>
            </a:extLst>
          </p:cNvPr>
          <p:cNvSpPr txBox="1"/>
          <p:nvPr/>
        </p:nvSpPr>
        <p:spPr>
          <a:xfrm>
            <a:off x="6810051" y="4814823"/>
            <a:ext cx="2934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*</a:t>
            </a:r>
            <a:r>
              <a:rPr lang="en-US" sz="700" dirty="0"/>
              <a:t>Average units across 20 stores at a week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1FFF8-766A-4504-B31B-A85B6661953E}"/>
              </a:ext>
            </a:extLst>
          </p:cNvPr>
          <p:cNvSpPr txBox="1"/>
          <p:nvPr/>
        </p:nvSpPr>
        <p:spPr>
          <a:xfrm>
            <a:off x="462413" y="4814823"/>
            <a:ext cx="2934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*</a:t>
            </a:r>
            <a:r>
              <a:rPr lang="en-US" sz="700" dirty="0"/>
              <a:t>Category Structural Demand is calculated at a period level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D81466A-4A8C-4E62-B7B1-584511E0ABA2}"/>
              </a:ext>
            </a:extLst>
          </p:cNvPr>
          <p:cNvSpPr/>
          <p:nvPr/>
        </p:nvSpPr>
        <p:spPr>
          <a:xfrm>
            <a:off x="860378" y="1463748"/>
            <a:ext cx="1329930" cy="1108002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386149-71F7-40EB-8BA8-DB2C621EAB1D}"/>
              </a:ext>
            </a:extLst>
          </p:cNvPr>
          <p:cNvSpPr/>
          <p:nvPr/>
        </p:nvSpPr>
        <p:spPr>
          <a:xfrm>
            <a:off x="7507446" y="2388780"/>
            <a:ext cx="707978" cy="569285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06915EA-0608-4635-B485-DD02217848F4}"/>
              </a:ext>
            </a:extLst>
          </p:cNvPr>
          <p:cNvSpPr/>
          <p:nvPr/>
        </p:nvSpPr>
        <p:spPr>
          <a:xfrm>
            <a:off x="1764099" y="826791"/>
            <a:ext cx="852418" cy="379444"/>
          </a:xfrm>
          <a:prstGeom prst="wedgeRoundRectCallout">
            <a:avLst>
              <a:gd name="adj1" fmla="val -37648"/>
              <a:gd name="adj2" fmla="val 11667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dirty="0">
                <a:solidFill>
                  <a:schemeClr val="tx1"/>
                </a:solidFill>
              </a:rPr>
              <a:t>Lower sales during high demand period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196906ED-9F02-4C7F-AC79-F568C9F1F730}"/>
              </a:ext>
            </a:extLst>
          </p:cNvPr>
          <p:cNvSpPr/>
          <p:nvPr/>
        </p:nvSpPr>
        <p:spPr>
          <a:xfrm>
            <a:off x="7214126" y="1463748"/>
            <a:ext cx="852418" cy="379444"/>
          </a:xfrm>
          <a:prstGeom prst="wedgeRoundRectCallout">
            <a:avLst>
              <a:gd name="adj1" fmla="val 31372"/>
              <a:gd name="adj2" fmla="val 17645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dirty="0">
                <a:solidFill>
                  <a:schemeClr val="tx1"/>
                </a:solidFill>
              </a:rPr>
              <a:t>Higher sales during low demand period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05D48F-9A45-444E-8097-B42CC664E462}"/>
              </a:ext>
            </a:extLst>
          </p:cNvPr>
          <p:cNvSpPr txBox="1"/>
          <p:nvPr/>
        </p:nvSpPr>
        <p:spPr>
          <a:xfrm>
            <a:off x="3777817" y="4814823"/>
            <a:ext cx="2934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*</a:t>
            </a:r>
            <a:r>
              <a:rPr lang="en-US" sz="700" dirty="0"/>
              <a:t>Peaks correspond to price drops </a:t>
            </a:r>
          </a:p>
        </p:txBody>
      </p:sp>
    </p:spTree>
    <p:extLst>
      <p:ext uri="{BB962C8B-B14F-4D97-AF65-F5344CB8AC3E}">
        <p14:creationId xmlns:p14="http://schemas.microsoft.com/office/powerpoint/2010/main" val="4290737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3224-B864-4D61-85EA-31211142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867" y="64649"/>
            <a:ext cx="7249695" cy="545855"/>
          </a:xfrm>
        </p:spPr>
        <p:txBody>
          <a:bodyPr/>
          <a:lstStyle/>
          <a:p>
            <a:r>
              <a:rPr lang="en-US" sz="1600" spc="0" dirty="0"/>
              <a:t>However, they seem to be higher by an average of ~50% during health awareness weeks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B46185BB-DFC9-4909-8964-BFEA5BB0B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1914622"/>
              </p:ext>
            </p:extLst>
          </p:nvPr>
        </p:nvGraphicFramePr>
        <p:xfrm>
          <a:off x="462413" y="1001429"/>
          <a:ext cx="4308284" cy="3422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E31EEF8-82F4-43F4-BC80-9CA9696AA41F}"/>
              </a:ext>
            </a:extLst>
          </p:cNvPr>
          <p:cNvSpPr txBox="1"/>
          <p:nvPr/>
        </p:nvSpPr>
        <p:spPr>
          <a:xfrm>
            <a:off x="462413" y="4814823"/>
            <a:ext cx="83200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*Health awareness periods are considered to be the following:    </a:t>
            </a:r>
            <a:r>
              <a:rPr lang="en-GB" sz="700" dirty="0"/>
              <a:t>BNF Healthy Eating Week, Health Information Week, National Obesity Awareness Week, World Health Day and Nutrition Hydration Week </a:t>
            </a:r>
            <a:endParaRPr lang="en-US" sz="7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69CBC1-A37F-4AFF-9934-03AA89C6D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870088"/>
              </p:ext>
            </p:extLst>
          </p:nvPr>
        </p:nvGraphicFramePr>
        <p:xfrm>
          <a:off x="6144847" y="1090931"/>
          <a:ext cx="1906278" cy="3325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278">
                  <a:extLst>
                    <a:ext uri="{9D8B030D-6E8A-4147-A177-3AD203B41FA5}">
                      <a16:colId xmlns:a16="http://schemas.microsoft.com/office/drawing/2014/main" val="4016081154"/>
                    </a:ext>
                  </a:extLst>
                </a:gridCol>
              </a:tblGrid>
              <a:tr h="6651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398977"/>
                  </a:ext>
                </a:extLst>
              </a:tr>
              <a:tr h="6651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005431"/>
                  </a:ext>
                </a:extLst>
              </a:tr>
              <a:tr h="6651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9504403"/>
                  </a:ext>
                </a:extLst>
              </a:tr>
              <a:tr h="6651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7632091"/>
                  </a:ext>
                </a:extLst>
              </a:tr>
              <a:tr h="6651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872816"/>
                  </a:ext>
                </a:extLst>
              </a:tr>
            </a:tbl>
          </a:graphicData>
        </a:graphic>
      </p:graphicFrame>
      <p:sp>
        <p:nvSpPr>
          <p:cNvPr id="6" name="Arrow: Down 5">
            <a:extLst>
              <a:ext uri="{FF2B5EF4-FFF2-40B4-BE49-F238E27FC236}">
                <a16:creationId xmlns:a16="http://schemas.microsoft.com/office/drawing/2014/main" id="{4078180F-A596-4688-B3E9-670D306E27FE}"/>
              </a:ext>
            </a:extLst>
          </p:cNvPr>
          <p:cNvSpPr/>
          <p:nvPr/>
        </p:nvSpPr>
        <p:spPr>
          <a:xfrm>
            <a:off x="5784739" y="1143531"/>
            <a:ext cx="484632" cy="3519159"/>
          </a:xfrm>
          <a:prstGeom prst="downArrow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EF5106-D146-4B47-975F-AF1890F4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77" b="30728"/>
          <a:stretch/>
        </p:blipFill>
        <p:spPr>
          <a:xfrm>
            <a:off x="6213240" y="3172557"/>
            <a:ext cx="1795370" cy="5479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563ECF-84E1-4908-9BF3-F8F7AFD551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536" b="31192"/>
          <a:stretch/>
        </p:blipFill>
        <p:spPr>
          <a:xfrm>
            <a:off x="6210207" y="1838475"/>
            <a:ext cx="1789502" cy="544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F30EA8-EB29-4788-85EB-8A8A70A3BE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317" b="30430"/>
          <a:stretch/>
        </p:blipFill>
        <p:spPr>
          <a:xfrm>
            <a:off x="6224976" y="2517763"/>
            <a:ext cx="1783634" cy="556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678B2F-189B-4484-A749-7887E163BE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852" b="29910"/>
          <a:stretch/>
        </p:blipFill>
        <p:spPr>
          <a:xfrm>
            <a:off x="6221770" y="1185168"/>
            <a:ext cx="1790046" cy="5733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639B59-BFC7-41E1-8348-F7828F8A94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030" b="29247"/>
          <a:stretch/>
        </p:blipFill>
        <p:spPr>
          <a:xfrm>
            <a:off x="6197923" y="3828281"/>
            <a:ext cx="1814070" cy="5882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1529DB-DDE8-47A0-AAFA-F597C3603CB1}"/>
              </a:ext>
            </a:extLst>
          </p:cNvPr>
          <p:cNvSpPr txBox="1"/>
          <p:nvPr/>
        </p:nvSpPr>
        <p:spPr>
          <a:xfrm>
            <a:off x="5925290" y="1354371"/>
            <a:ext cx="124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1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E92462-C19A-40B0-9D9C-AD7373713347}"/>
              </a:ext>
            </a:extLst>
          </p:cNvPr>
          <p:cNvSpPr txBox="1"/>
          <p:nvPr/>
        </p:nvSpPr>
        <p:spPr>
          <a:xfrm>
            <a:off x="5925290" y="1991901"/>
            <a:ext cx="124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2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29C2FC-2C33-4E2F-BD93-1343F8ADF3EE}"/>
              </a:ext>
            </a:extLst>
          </p:cNvPr>
          <p:cNvSpPr txBox="1"/>
          <p:nvPr/>
        </p:nvSpPr>
        <p:spPr>
          <a:xfrm>
            <a:off x="5925290" y="2624934"/>
            <a:ext cx="124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3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330B7A-03FC-4B73-80F0-E46F119699EE}"/>
              </a:ext>
            </a:extLst>
          </p:cNvPr>
          <p:cNvSpPr txBox="1"/>
          <p:nvPr/>
        </p:nvSpPr>
        <p:spPr>
          <a:xfrm>
            <a:off x="5925290" y="3292662"/>
            <a:ext cx="124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4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FB380-4E12-4B5B-B4A3-9D77CA8CB656}"/>
              </a:ext>
            </a:extLst>
          </p:cNvPr>
          <p:cNvSpPr txBox="1"/>
          <p:nvPr/>
        </p:nvSpPr>
        <p:spPr>
          <a:xfrm>
            <a:off x="5925290" y="3972996"/>
            <a:ext cx="124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5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A66CCB-00EC-49D4-B46C-48CD6530A6FB}"/>
              </a:ext>
            </a:extLst>
          </p:cNvPr>
          <p:cNvSpPr/>
          <p:nvPr/>
        </p:nvSpPr>
        <p:spPr>
          <a:xfrm>
            <a:off x="5656736" y="762637"/>
            <a:ext cx="700389" cy="380894"/>
          </a:xfrm>
          <a:prstGeom prst="rect">
            <a:avLst/>
          </a:prstGeom>
          <a:solidFill>
            <a:schemeClr val="bg2"/>
          </a:solidFill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Priority</a:t>
            </a:r>
            <a:endParaRPr lang="en-US" sz="1200" dirty="0"/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C066E664-DC17-4591-8894-0F3E693389E1}"/>
              </a:ext>
            </a:extLst>
          </p:cNvPr>
          <p:cNvSpPr/>
          <p:nvPr/>
        </p:nvSpPr>
        <p:spPr>
          <a:xfrm>
            <a:off x="7351924" y="384801"/>
            <a:ext cx="852418" cy="568283"/>
          </a:xfrm>
          <a:prstGeom prst="wedgeRoundRectCallout">
            <a:avLst>
              <a:gd name="adj1" fmla="val -72000"/>
              <a:gd name="adj2" fmla="val 6711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dirty="0">
                <a:solidFill>
                  <a:schemeClr val="tx1"/>
                </a:solidFill>
              </a:rPr>
              <a:t>We recommend promoting SKUs according to this priority list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063407-24F9-492A-A572-51B95E1E87C5}"/>
              </a:ext>
            </a:extLst>
          </p:cNvPr>
          <p:cNvSpPr/>
          <p:nvPr/>
        </p:nvSpPr>
        <p:spPr>
          <a:xfrm>
            <a:off x="5672585" y="1400182"/>
            <a:ext cx="182429" cy="288059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800" dirty="0">
                <a:solidFill>
                  <a:schemeClr val="tx1"/>
                </a:solidFill>
              </a:rPr>
              <a:t>Decreasing effects of promotions during health awareness weeks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037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81074-7351-49A6-97F1-64F373F71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FF0D09A6-2CDB-455C-8890-19FC132BC06C}"/>
              </a:ext>
            </a:extLst>
          </p:cNvPr>
          <p:cNvSpPr txBox="1">
            <a:spLocks/>
          </p:cNvSpPr>
          <p:nvPr/>
        </p:nvSpPr>
        <p:spPr>
          <a:xfrm>
            <a:off x="609600" y="2761725"/>
            <a:ext cx="5486400" cy="4254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IN" b="0" dirty="0"/>
              <a:t>In-store Execution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5380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3224-B864-4D61-85EA-31211142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917" y="63215"/>
            <a:ext cx="7249695" cy="545855"/>
          </a:xfrm>
        </p:spPr>
        <p:txBody>
          <a:bodyPr/>
          <a:lstStyle/>
          <a:p>
            <a:r>
              <a:rPr lang="en-US" sz="1600" spc="0" dirty="0"/>
              <a:t>Although all SKU’s respond well to dual placement in-store, Maple Glazed Pecan and Madasgascan Vanilla drive the highest lifts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13373E3-F00C-4E66-A0D3-D6FBEF58F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575401"/>
              </p:ext>
            </p:extLst>
          </p:nvPr>
        </p:nvGraphicFramePr>
        <p:xfrm>
          <a:off x="695566" y="1198391"/>
          <a:ext cx="7853595" cy="10869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0719">
                  <a:extLst>
                    <a:ext uri="{9D8B030D-6E8A-4147-A177-3AD203B41FA5}">
                      <a16:colId xmlns:a16="http://schemas.microsoft.com/office/drawing/2014/main" val="2954981927"/>
                    </a:ext>
                  </a:extLst>
                </a:gridCol>
                <a:gridCol w="1570719">
                  <a:extLst>
                    <a:ext uri="{9D8B030D-6E8A-4147-A177-3AD203B41FA5}">
                      <a16:colId xmlns:a16="http://schemas.microsoft.com/office/drawing/2014/main" val="4191240107"/>
                    </a:ext>
                  </a:extLst>
                </a:gridCol>
                <a:gridCol w="1570719">
                  <a:extLst>
                    <a:ext uri="{9D8B030D-6E8A-4147-A177-3AD203B41FA5}">
                      <a16:colId xmlns:a16="http://schemas.microsoft.com/office/drawing/2014/main" val="2213034498"/>
                    </a:ext>
                  </a:extLst>
                </a:gridCol>
                <a:gridCol w="1570719">
                  <a:extLst>
                    <a:ext uri="{9D8B030D-6E8A-4147-A177-3AD203B41FA5}">
                      <a16:colId xmlns:a16="http://schemas.microsoft.com/office/drawing/2014/main" val="334213399"/>
                    </a:ext>
                  </a:extLst>
                </a:gridCol>
                <a:gridCol w="1570719">
                  <a:extLst>
                    <a:ext uri="{9D8B030D-6E8A-4147-A177-3AD203B41FA5}">
                      <a16:colId xmlns:a16="http://schemas.microsoft.com/office/drawing/2014/main" val="2397716726"/>
                    </a:ext>
                  </a:extLst>
                </a:gridCol>
              </a:tblGrid>
              <a:tr h="1086912">
                <a:tc>
                  <a:txBody>
                    <a:bodyPr/>
                    <a:lstStyle/>
                    <a:p>
                      <a:pPr algn="ctr"/>
                      <a:endParaRPr lang="en-IN" sz="1100" dirty="0"/>
                    </a:p>
                    <a:p>
                      <a:pPr algn="ctr"/>
                      <a:endParaRPr lang="en-US" sz="1100" dirty="0"/>
                    </a:p>
                    <a:p>
                      <a:pPr 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Peanut Butter &amp; Dark Choc</a:t>
                      </a:r>
                      <a:endParaRPr lang="en-US" sz="110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Dark Choc. Nuts and Sea Salt</a:t>
                      </a:r>
                      <a:endParaRPr lang="en-US" sz="110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100" dirty="0"/>
                    </a:p>
                    <a:p>
                      <a:pPr algn="ctr"/>
                      <a:endParaRPr lang="en-US" sz="1100" dirty="0"/>
                    </a:p>
                    <a:p>
                      <a:pPr algn="ctr"/>
                      <a:r>
                        <a:rPr lang="en-IN" sz="1100" dirty="0"/>
                        <a:t>Caramel Almond </a:t>
                      </a:r>
                      <a:endParaRPr lang="en-US" sz="110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100" dirty="0"/>
                    </a:p>
                    <a:p>
                      <a:pPr algn="ctr"/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  <a:p>
                      <a:pPr marL="0" marR="0" lvl="0" indent="0" algn="ctr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Madagascan Vanilla &amp; Almond</a:t>
                      </a:r>
                      <a:endParaRPr lang="en-US" sz="110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100" dirty="0"/>
                    </a:p>
                    <a:p>
                      <a:pPr algn="ctr"/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  <a:p>
                      <a:pPr marL="0" marR="0" lvl="0" indent="0" algn="ctr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Maple Glazed Pecan</a:t>
                      </a:r>
                      <a:endParaRPr lang="en-US" sz="110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188968"/>
                  </a:ext>
                </a:extLst>
              </a:tr>
            </a:tbl>
          </a:graphicData>
        </a:graphic>
      </p:graphicFrame>
      <p:pic>
        <p:nvPicPr>
          <p:cNvPr id="57" name="Picture 56">
            <a:extLst>
              <a:ext uri="{FF2B5EF4-FFF2-40B4-BE49-F238E27FC236}">
                <a16:creationId xmlns:a16="http://schemas.microsoft.com/office/drawing/2014/main" id="{BF5301DD-CF91-4424-9F80-04A761BDE1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77" b="30728"/>
          <a:stretch/>
        </p:blipFill>
        <p:spPr>
          <a:xfrm>
            <a:off x="741855" y="1433696"/>
            <a:ext cx="1483702" cy="45285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C822A25-E9F9-42E3-9740-0A17EEE28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536" b="31192"/>
          <a:stretch/>
        </p:blipFill>
        <p:spPr>
          <a:xfrm>
            <a:off x="3880167" y="1413593"/>
            <a:ext cx="1483705" cy="45137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F8CA03A-59C7-469C-99A5-57C1D71339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317" b="30430"/>
          <a:stretch/>
        </p:blipFill>
        <p:spPr>
          <a:xfrm>
            <a:off x="7018480" y="1415957"/>
            <a:ext cx="1483702" cy="46328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BD824AF-C407-470F-917B-8B5CC7E2D6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852" b="29910"/>
          <a:stretch/>
        </p:blipFill>
        <p:spPr>
          <a:xfrm>
            <a:off x="5449325" y="1404046"/>
            <a:ext cx="1483703" cy="47519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3024FB9-09E1-4AA3-8FB0-51D1F93611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030" b="29247"/>
          <a:stretch/>
        </p:blipFill>
        <p:spPr>
          <a:xfrm>
            <a:off x="2311010" y="1433696"/>
            <a:ext cx="1483704" cy="481091"/>
          </a:xfrm>
          <a:prstGeom prst="rect">
            <a:avLst/>
          </a:prstGeom>
        </p:spPr>
      </p:pic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96EA8442-145F-4B93-8F12-CE2A6B55EB8E}"/>
              </a:ext>
            </a:extLst>
          </p:cNvPr>
          <p:cNvSpPr/>
          <p:nvPr/>
        </p:nvSpPr>
        <p:spPr>
          <a:xfrm>
            <a:off x="723811" y="2691124"/>
            <a:ext cx="7853594" cy="42687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595D124-CE0E-44B4-B7E6-D4472494977C}"/>
              </a:ext>
            </a:extLst>
          </p:cNvPr>
          <p:cNvGrpSpPr/>
          <p:nvPr/>
        </p:nvGrpSpPr>
        <p:grpSpPr>
          <a:xfrm>
            <a:off x="7322476" y="2714173"/>
            <a:ext cx="1225144" cy="369332"/>
            <a:chOff x="1149810" y="2285380"/>
            <a:chExt cx="1225144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39E0B6D-CBD7-44A5-9F80-31ABF5EC2F83}"/>
                </a:ext>
              </a:extLst>
            </p:cNvPr>
            <p:cNvSpPr txBox="1"/>
            <p:nvPr/>
          </p:nvSpPr>
          <p:spPr>
            <a:xfrm>
              <a:off x="1149810" y="2285380"/>
              <a:ext cx="1225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 5.8x</a:t>
              </a:r>
            </a:p>
          </p:txBody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947CB83C-71E7-41F3-A1A0-DDA09B0CDBC1}"/>
                </a:ext>
              </a:extLst>
            </p:cNvPr>
            <p:cNvSpPr/>
            <p:nvPr/>
          </p:nvSpPr>
          <p:spPr>
            <a:xfrm>
              <a:off x="1254809" y="2380207"/>
              <a:ext cx="285815" cy="191119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AFB9686-B446-43D2-A4D6-5F5018D3A60A}"/>
              </a:ext>
            </a:extLst>
          </p:cNvPr>
          <p:cNvGrpSpPr/>
          <p:nvPr/>
        </p:nvGrpSpPr>
        <p:grpSpPr>
          <a:xfrm>
            <a:off x="5719507" y="2714173"/>
            <a:ext cx="1225144" cy="369332"/>
            <a:chOff x="1149810" y="2285380"/>
            <a:chExt cx="1225144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D5B7B8D-27CD-4A9D-8917-E99D0823A344}"/>
                </a:ext>
              </a:extLst>
            </p:cNvPr>
            <p:cNvSpPr txBox="1"/>
            <p:nvPr/>
          </p:nvSpPr>
          <p:spPr>
            <a:xfrm>
              <a:off x="1149810" y="2285380"/>
              <a:ext cx="1225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 4.0x</a:t>
              </a:r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04564062-61C5-45ED-89AD-9F71A600B3A8}"/>
                </a:ext>
              </a:extLst>
            </p:cNvPr>
            <p:cNvSpPr/>
            <p:nvPr/>
          </p:nvSpPr>
          <p:spPr>
            <a:xfrm>
              <a:off x="1254809" y="2380207"/>
              <a:ext cx="285815" cy="191119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A287B22-85B4-43F7-A944-151D04B13B62}"/>
              </a:ext>
            </a:extLst>
          </p:cNvPr>
          <p:cNvGrpSpPr/>
          <p:nvPr/>
        </p:nvGrpSpPr>
        <p:grpSpPr>
          <a:xfrm>
            <a:off x="4116537" y="2714173"/>
            <a:ext cx="1225144" cy="369332"/>
            <a:chOff x="1149810" y="2285380"/>
            <a:chExt cx="1225144" cy="369332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2B4DB6C-18D3-4A8F-8A72-DAD6B6399BBE}"/>
                </a:ext>
              </a:extLst>
            </p:cNvPr>
            <p:cNvSpPr txBox="1"/>
            <p:nvPr/>
          </p:nvSpPr>
          <p:spPr>
            <a:xfrm>
              <a:off x="1149810" y="2285380"/>
              <a:ext cx="1225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 3.2x</a:t>
              </a:r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5DA6DCCD-F4FC-4BB2-A488-A64BB8CB0153}"/>
                </a:ext>
              </a:extLst>
            </p:cNvPr>
            <p:cNvSpPr/>
            <p:nvPr/>
          </p:nvSpPr>
          <p:spPr>
            <a:xfrm>
              <a:off x="1254809" y="2380207"/>
              <a:ext cx="285815" cy="191119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F8F3B51-9F4A-461E-9343-74609C544492}"/>
              </a:ext>
            </a:extLst>
          </p:cNvPr>
          <p:cNvGrpSpPr/>
          <p:nvPr/>
        </p:nvGrpSpPr>
        <p:grpSpPr>
          <a:xfrm>
            <a:off x="2513567" y="2714173"/>
            <a:ext cx="1225144" cy="369332"/>
            <a:chOff x="1149810" y="2285380"/>
            <a:chExt cx="1225144" cy="36933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9E6C9AF-A359-4DD7-9451-B26CA9EBF5DA}"/>
                </a:ext>
              </a:extLst>
            </p:cNvPr>
            <p:cNvSpPr txBox="1"/>
            <p:nvPr/>
          </p:nvSpPr>
          <p:spPr>
            <a:xfrm>
              <a:off x="1149810" y="2285380"/>
              <a:ext cx="1225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 2.8x</a:t>
              </a:r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36905221-7932-4C82-A8AE-6275F43AB814}"/>
                </a:ext>
              </a:extLst>
            </p:cNvPr>
            <p:cNvSpPr/>
            <p:nvPr/>
          </p:nvSpPr>
          <p:spPr>
            <a:xfrm>
              <a:off x="1254809" y="2380207"/>
              <a:ext cx="285815" cy="191119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BDD8E78-E4C0-4D90-B1B4-842DF6FC2DA4}"/>
              </a:ext>
            </a:extLst>
          </p:cNvPr>
          <p:cNvGrpSpPr/>
          <p:nvPr/>
        </p:nvGrpSpPr>
        <p:grpSpPr>
          <a:xfrm>
            <a:off x="910597" y="2714173"/>
            <a:ext cx="1225144" cy="369332"/>
            <a:chOff x="1149810" y="2285380"/>
            <a:chExt cx="1225144" cy="369332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A8D0288-4889-457C-BFDC-FF98F368EA53}"/>
                </a:ext>
              </a:extLst>
            </p:cNvPr>
            <p:cNvSpPr txBox="1"/>
            <p:nvPr/>
          </p:nvSpPr>
          <p:spPr>
            <a:xfrm>
              <a:off x="1149810" y="2285380"/>
              <a:ext cx="1225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 2.5x</a:t>
              </a:r>
            </a:p>
          </p:txBody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648882A1-522A-41A9-9A74-2611C093B65A}"/>
                </a:ext>
              </a:extLst>
            </p:cNvPr>
            <p:cNvSpPr/>
            <p:nvPr/>
          </p:nvSpPr>
          <p:spPr>
            <a:xfrm>
              <a:off x="1254809" y="2380207"/>
              <a:ext cx="285815" cy="191119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18AD18EC-CD12-4837-9AD5-6AA875F10E6F}"/>
              </a:ext>
            </a:extLst>
          </p:cNvPr>
          <p:cNvSpPr/>
          <p:nvPr/>
        </p:nvSpPr>
        <p:spPr>
          <a:xfrm>
            <a:off x="730504" y="2414247"/>
            <a:ext cx="7853594" cy="215900"/>
          </a:xfrm>
          <a:prstGeom prst="rightArrow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00B05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4" name="Chart 103">
            <a:extLst>
              <a:ext uri="{FF2B5EF4-FFF2-40B4-BE49-F238E27FC236}">
                <a16:creationId xmlns:a16="http://schemas.microsoft.com/office/drawing/2014/main" id="{0996F17F-9FCA-46B4-9E5B-6C9885FFF1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4788076"/>
              </p:ext>
            </p:extLst>
          </p:nvPr>
        </p:nvGraphicFramePr>
        <p:xfrm>
          <a:off x="795106" y="3178971"/>
          <a:ext cx="1718461" cy="1580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5" name="Chart 104">
            <a:extLst>
              <a:ext uri="{FF2B5EF4-FFF2-40B4-BE49-F238E27FC236}">
                <a16:creationId xmlns:a16="http://schemas.microsoft.com/office/drawing/2014/main" id="{2D57500E-B0DC-4354-AAEC-6FBB33461C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5567828"/>
              </p:ext>
            </p:extLst>
          </p:nvPr>
        </p:nvGraphicFramePr>
        <p:xfrm>
          <a:off x="2398077" y="3178970"/>
          <a:ext cx="1718461" cy="1580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06" name="Chart 105">
            <a:extLst>
              <a:ext uri="{FF2B5EF4-FFF2-40B4-BE49-F238E27FC236}">
                <a16:creationId xmlns:a16="http://schemas.microsoft.com/office/drawing/2014/main" id="{4D5020F5-8C1B-41F1-804B-4092FECF87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1509528"/>
              </p:ext>
            </p:extLst>
          </p:nvPr>
        </p:nvGraphicFramePr>
        <p:xfrm>
          <a:off x="3969239" y="3178969"/>
          <a:ext cx="1718461" cy="1580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07" name="Chart 106">
            <a:extLst>
              <a:ext uri="{FF2B5EF4-FFF2-40B4-BE49-F238E27FC236}">
                <a16:creationId xmlns:a16="http://schemas.microsoft.com/office/drawing/2014/main" id="{E794E203-58FA-4C8E-BE69-A6C5592D6A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764523"/>
              </p:ext>
            </p:extLst>
          </p:nvPr>
        </p:nvGraphicFramePr>
        <p:xfrm>
          <a:off x="5550508" y="3178969"/>
          <a:ext cx="1718461" cy="1580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08" name="Chart 107">
            <a:extLst>
              <a:ext uri="{FF2B5EF4-FFF2-40B4-BE49-F238E27FC236}">
                <a16:creationId xmlns:a16="http://schemas.microsoft.com/office/drawing/2014/main" id="{1B153EF7-4757-49DA-80FF-0219570D18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5517934"/>
              </p:ext>
            </p:extLst>
          </p:nvPr>
        </p:nvGraphicFramePr>
        <p:xfrm>
          <a:off x="7121670" y="3178969"/>
          <a:ext cx="1718461" cy="1580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pic>
        <p:nvPicPr>
          <p:cNvPr id="109" name="Picture 108">
            <a:extLst>
              <a:ext uri="{FF2B5EF4-FFF2-40B4-BE49-F238E27FC236}">
                <a16:creationId xmlns:a16="http://schemas.microsoft.com/office/drawing/2014/main" id="{F7F13A5A-E85E-4848-B115-016179FAF8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5597" y="4815264"/>
            <a:ext cx="760688" cy="215416"/>
          </a:xfrm>
          <a:prstGeom prst="rect">
            <a:avLst/>
          </a:prstGeom>
        </p:spPr>
      </p:pic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2493B710-339C-4E1A-952B-CE059E019613}"/>
              </a:ext>
            </a:extLst>
          </p:cNvPr>
          <p:cNvSpPr/>
          <p:nvPr/>
        </p:nvSpPr>
        <p:spPr>
          <a:xfrm>
            <a:off x="4116537" y="677399"/>
            <a:ext cx="852418" cy="568283"/>
          </a:xfrm>
          <a:prstGeom prst="wedgeRoundRectCallout">
            <a:avLst>
              <a:gd name="adj1" fmla="val 98727"/>
              <a:gd name="adj2" fmla="val 5805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dirty="0">
                <a:solidFill>
                  <a:schemeClr val="tx1"/>
                </a:solidFill>
              </a:rPr>
              <a:t>Execute these SKUs in dual locations to get the highest volume lifts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DB083E5-3FC7-403E-8507-6F7FB25C4A55}"/>
              </a:ext>
            </a:extLst>
          </p:cNvPr>
          <p:cNvSpPr/>
          <p:nvPr/>
        </p:nvSpPr>
        <p:spPr>
          <a:xfrm>
            <a:off x="5449323" y="1110974"/>
            <a:ext cx="3185289" cy="1259715"/>
          </a:xfrm>
          <a:prstGeom prst="roundRect">
            <a:avLst>
              <a:gd name="adj" fmla="val 9041"/>
            </a:avLst>
          </a:prstGeom>
          <a:noFill/>
          <a:ln w="12700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D3C40B-F57D-4354-AEC7-06BB115B1DCE}"/>
              </a:ext>
            </a:extLst>
          </p:cNvPr>
          <p:cNvSpPr txBox="1"/>
          <p:nvPr/>
        </p:nvSpPr>
        <p:spPr>
          <a:xfrm>
            <a:off x="7305011" y="4815264"/>
            <a:ext cx="14811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*</a:t>
            </a:r>
            <a:r>
              <a:rPr lang="en-US" sz="700" dirty="0"/>
              <a:t>Average units across 20 stores</a:t>
            </a:r>
          </a:p>
        </p:txBody>
      </p:sp>
    </p:spTree>
    <p:extLst>
      <p:ext uri="{BB962C8B-B14F-4D97-AF65-F5344CB8AC3E}">
        <p14:creationId xmlns:p14="http://schemas.microsoft.com/office/powerpoint/2010/main" val="3235223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81074-7351-49A6-97F1-64F373F71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FF0D09A6-2CDB-455C-8890-19FC132BC06C}"/>
              </a:ext>
            </a:extLst>
          </p:cNvPr>
          <p:cNvSpPr txBox="1">
            <a:spLocks/>
          </p:cNvSpPr>
          <p:nvPr/>
        </p:nvSpPr>
        <p:spPr>
          <a:xfrm>
            <a:off x="609600" y="2761725"/>
            <a:ext cx="5486400" cy="4254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IN" b="0" dirty="0"/>
              <a:t>Sampling(Field Marketing)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19799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F41DCA6B-1479-42A1-BE78-EDF215A171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6524085"/>
              </p:ext>
            </p:extLst>
          </p:nvPr>
        </p:nvGraphicFramePr>
        <p:xfrm>
          <a:off x="388882" y="813501"/>
          <a:ext cx="7989813" cy="3683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DE3224-B864-4D61-85EA-31211142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917" y="63215"/>
            <a:ext cx="7249695" cy="545855"/>
          </a:xfrm>
        </p:spPr>
        <p:txBody>
          <a:bodyPr/>
          <a:lstStyle/>
          <a:p>
            <a:r>
              <a:rPr lang="en-US" sz="1600" spc="0" dirty="0"/>
              <a:t>Sampling is most effective on Peanut Butter and Madasgascan Vanilla SKUs, with an average volume increase of ~13%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16EE1D-8F78-4D5A-8059-E59E5A36088B}"/>
              </a:ext>
            </a:extLst>
          </p:cNvPr>
          <p:cNvSpPr txBox="1"/>
          <p:nvPr/>
        </p:nvSpPr>
        <p:spPr>
          <a:xfrm>
            <a:off x="302514" y="657896"/>
            <a:ext cx="1660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5">
                    <a:lumMod val="75000"/>
                  </a:schemeClr>
                </a:solidFill>
              </a:rPr>
              <a:t>Impact*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2497129-66D3-4DDD-85A0-14129052305B}"/>
              </a:ext>
            </a:extLst>
          </p:cNvPr>
          <p:cNvSpPr/>
          <p:nvPr/>
        </p:nvSpPr>
        <p:spPr>
          <a:xfrm>
            <a:off x="929023" y="769342"/>
            <a:ext cx="731520" cy="375817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</a:rPr>
              <a:t>18%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AE36239-84DA-446A-9046-1171BFE17CB4}"/>
              </a:ext>
            </a:extLst>
          </p:cNvPr>
          <p:cNvSpPr/>
          <p:nvPr/>
        </p:nvSpPr>
        <p:spPr>
          <a:xfrm>
            <a:off x="2393114" y="900148"/>
            <a:ext cx="731520" cy="375817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</a:rPr>
              <a:t>17%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03C3E4-7BB8-4C06-9998-7679B5A5A1D5}"/>
              </a:ext>
            </a:extLst>
          </p:cNvPr>
          <p:cNvSpPr/>
          <p:nvPr/>
        </p:nvSpPr>
        <p:spPr>
          <a:xfrm>
            <a:off x="4018028" y="1304578"/>
            <a:ext cx="731520" cy="375817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</a:rPr>
              <a:t>14%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A27C88F-D0D9-4CD9-A098-0F6ED018BA84}"/>
              </a:ext>
            </a:extLst>
          </p:cNvPr>
          <p:cNvSpPr/>
          <p:nvPr/>
        </p:nvSpPr>
        <p:spPr>
          <a:xfrm>
            <a:off x="5597718" y="1613800"/>
            <a:ext cx="731520" cy="375817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</a:rPr>
              <a:t>12%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C8977C8-900A-416A-836C-3EEF59CF5781}"/>
              </a:ext>
            </a:extLst>
          </p:cNvPr>
          <p:cNvSpPr/>
          <p:nvPr/>
        </p:nvSpPr>
        <p:spPr>
          <a:xfrm>
            <a:off x="7181627" y="2445496"/>
            <a:ext cx="731520" cy="375817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</a:rPr>
              <a:t>6%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AA888B6-DFDC-4C72-8BDB-2DFDADFAC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77" b="30728"/>
          <a:stretch/>
        </p:blipFill>
        <p:spPr>
          <a:xfrm>
            <a:off x="620202" y="3495599"/>
            <a:ext cx="1336548" cy="40794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6CFD7D2-FC98-4676-ADB2-16BE0CC170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536" b="31192"/>
          <a:stretch/>
        </p:blipFill>
        <p:spPr>
          <a:xfrm>
            <a:off x="6836481" y="3508813"/>
            <a:ext cx="1332180" cy="4052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2170017-1359-48D7-8659-BA650A085B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317" b="30430"/>
          <a:stretch/>
        </p:blipFill>
        <p:spPr>
          <a:xfrm>
            <a:off x="3675645" y="3496933"/>
            <a:ext cx="1327812" cy="4146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6323311-8AAB-4357-9971-FEE2090A26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852" b="29910"/>
          <a:stretch/>
        </p:blipFill>
        <p:spPr>
          <a:xfrm>
            <a:off x="2143022" y="3503599"/>
            <a:ext cx="1332584" cy="42679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8DE8B9-84EB-45AC-9E49-A56690C51F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030" b="29247"/>
          <a:stretch/>
        </p:blipFill>
        <p:spPr>
          <a:xfrm>
            <a:off x="5248459" y="3492506"/>
            <a:ext cx="1350469" cy="437892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2A8DF884-448A-45E9-B378-8406E09654F7}"/>
              </a:ext>
            </a:extLst>
          </p:cNvPr>
          <p:cNvSpPr/>
          <p:nvPr/>
        </p:nvSpPr>
        <p:spPr>
          <a:xfrm>
            <a:off x="1070523" y="3066638"/>
            <a:ext cx="435905" cy="407944"/>
          </a:xfrm>
          <a:prstGeom prst="ellipse">
            <a:avLst/>
          </a:prstGeom>
          <a:solidFill>
            <a:srgbClr val="19B8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83868F-DB22-4F9F-939F-A4487E9821E7}"/>
              </a:ext>
            </a:extLst>
          </p:cNvPr>
          <p:cNvSpPr txBox="1"/>
          <p:nvPr/>
        </p:nvSpPr>
        <p:spPr>
          <a:xfrm>
            <a:off x="176321" y="3123556"/>
            <a:ext cx="1660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5">
                    <a:lumMod val="75000"/>
                  </a:schemeClr>
                </a:solidFill>
              </a:rPr>
              <a:t>Priority List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1309458-2F4A-41F7-8AD5-F376D7A8B586}"/>
              </a:ext>
            </a:extLst>
          </p:cNvPr>
          <p:cNvSpPr/>
          <p:nvPr/>
        </p:nvSpPr>
        <p:spPr>
          <a:xfrm>
            <a:off x="2591361" y="3066638"/>
            <a:ext cx="435905" cy="407944"/>
          </a:xfrm>
          <a:prstGeom prst="ellipse">
            <a:avLst/>
          </a:prstGeom>
          <a:solidFill>
            <a:srgbClr val="19B8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2</a:t>
            </a:r>
            <a:endParaRPr lang="en-US" sz="20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427FFC5-6AFE-4B87-A296-7874D7C76F56}"/>
              </a:ext>
            </a:extLst>
          </p:cNvPr>
          <p:cNvSpPr/>
          <p:nvPr/>
        </p:nvSpPr>
        <p:spPr>
          <a:xfrm>
            <a:off x="4073519" y="3066638"/>
            <a:ext cx="435905" cy="407944"/>
          </a:xfrm>
          <a:prstGeom prst="ellipse">
            <a:avLst/>
          </a:prstGeom>
          <a:solidFill>
            <a:srgbClr val="19B8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3</a:t>
            </a:r>
            <a:endParaRPr lang="en-US" sz="20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7CA4B0C-D6B1-41A8-B0BE-534C04B740E9}"/>
              </a:ext>
            </a:extLst>
          </p:cNvPr>
          <p:cNvSpPr/>
          <p:nvPr/>
        </p:nvSpPr>
        <p:spPr>
          <a:xfrm>
            <a:off x="5705740" y="3066638"/>
            <a:ext cx="435905" cy="407944"/>
          </a:xfrm>
          <a:prstGeom prst="ellipse">
            <a:avLst/>
          </a:prstGeom>
          <a:solidFill>
            <a:srgbClr val="19B8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4</a:t>
            </a:r>
            <a:endParaRPr lang="en-US" sz="20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6A031D0-CC0F-4F7B-95CE-30D41DFC86C4}"/>
              </a:ext>
            </a:extLst>
          </p:cNvPr>
          <p:cNvSpPr/>
          <p:nvPr/>
        </p:nvSpPr>
        <p:spPr>
          <a:xfrm>
            <a:off x="7329434" y="3066638"/>
            <a:ext cx="435905" cy="407944"/>
          </a:xfrm>
          <a:prstGeom prst="ellipse">
            <a:avLst/>
          </a:prstGeom>
          <a:solidFill>
            <a:srgbClr val="19B8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5</a:t>
            </a:r>
            <a:endParaRPr lang="en-US" sz="2000" dirty="0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D10F1935-D99A-4D32-8D6E-4161F80D242A}"/>
              </a:ext>
            </a:extLst>
          </p:cNvPr>
          <p:cNvSpPr/>
          <p:nvPr/>
        </p:nvSpPr>
        <p:spPr>
          <a:xfrm>
            <a:off x="1132785" y="2329620"/>
            <a:ext cx="852418" cy="568283"/>
          </a:xfrm>
          <a:prstGeom prst="wedgeRoundRectCallout">
            <a:avLst>
              <a:gd name="adj1" fmla="val 105380"/>
              <a:gd name="adj2" fmla="val 7551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dirty="0">
                <a:solidFill>
                  <a:schemeClr val="tx1"/>
                </a:solidFill>
              </a:rPr>
              <a:t>Sample SKUs with this priority to get the highest ROI from field marketing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E716B0-AFCD-4CD7-A571-9C0E5C372536}"/>
              </a:ext>
            </a:extLst>
          </p:cNvPr>
          <p:cNvSpPr txBox="1"/>
          <p:nvPr/>
        </p:nvSpPr>
        <p:spPr>
          <a:xfrm>
            <a:off x="6605093" y="4777416"/>
            <a:ext cx="256346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/>
              <a:t>* Priority is based on the impact of sampling on SKUs</a:t>
            </a:r>
            <a:endParaRPr lang="en-US" sz="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D18482-017A-42F4-9819-148ACA610C62}"/>
              </a:ext>
            </a:extLst>
          </p:cNvPr>
          <p:cNvSpPr txBox="1"/>
          <p:nvPr/>
        </p:nvSpPr>
        <p:spPr>
          <a:xfrm>
            <a:off x="389988" y="4819382"/>
            <a:ext cx="256346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/>
              <a:t>* Percentage Lifts are calculated from baseline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659512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A7B3FA-AAA0-47C7-B165-A260F0BCD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B358E2C-41E5-4416-AE36-A3D1B8C8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39" y="1022004"/>
            <a:ext cx="7249695" cy="545855"/>
          </a:xfrm>
        </p:spPr>
        <p:txBody>
          <a:bodyPr>
            <a:noAutofit/>
          </a:bodyPr>
          <a:lstStyle/>
          <a:p>
            <a:r>
              <a:rPr lang="en-US" sz="3200" spc="0" dirty="0"/>
              <a:t>Agenda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ED60644-453A-4872-86BA-7B618A2A0FA8}"/>
              </a:ext>
            </a:extLst>
          </p:cNvPr>
          <p:cNvSpPr txBox="1">
            <a:spLocks/>
          </p:cNvSpPr>
          <p:nvPr/>
        </p:nvSpPr>
        <p:spPr>
          <a:xfrm>
            <a:off x="1521508" y="1857985"/>
            <a:ext cx="7249695" cy="5458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Executive Summary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0" dirty="0"/>
              <a:t>Introduction to Activation Effectiveness Model</a:t>
            </a: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Objectives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Scope Summary &amp; approach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Insights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0" dirty="0"/>
              <a:t>Enhancing and scaling the model</a:t>
            </a:r>
            <a:r>
              <a:rPr lang="en-US" sz="1800" b="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Beyond activation effectiveness</a:t>
            </a:r>
          </a:p>
        </p:txBody>
      </p:sp>
    </p:spTree>
    <p:extLst>
      <p:ext uri="{BB962C8B-B14F-4D97-AF65-F5344CB8AC3E}">
        <p14:creationId xmlns:p14="http://schemas.microsoft.com/office/powerpoint/2010/main" val="3656623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B669357-8F60-4F12-B45F-64B8770DB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272482"/>
              </p:ext>
            </p:extLst>
          </p:nvPr>
        </p:nvGraphicFramePr>
        <p:xfrm>
          <a:off x="1419903" y="1066283"/>
          <a:ext cx="7202780" cy="3325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556">
                  <a:extLst>
                    <a:ext uri="{9D8B030D-6E8A-4147-A177-3AD203B41FA5}">
                      <a16:colId xmlns:a16="http://schemas.microsoft.com/office/drawing/2014/main" val="4016081154"/>
                    </a:ext>
                  </a:extLst>
                </a:gridCol>
                <a:gridCol w="1440556">
                  <a:extLst>
                    <a:ext uri="{9D8B030D-6E8A-4147-A177-3AD203B41FA5}">
                      <a16:colId xmlns:a16="http://schemas.microsoft.com/office/drawing/2014/main" val="1332127422"/>
                    </a:ext>
                  </a:extLst>
                </a:gridCol>
                <a:gridCol w="1440556">
                  <a:extLst>
                    <a:ext uri="{9D8B030D-6E8A-4147-A177-3AD203B41FA5}">
                      <a16:colId xmlns:a16="http://schemas.microsoft.com/office/drawing/2014/main" val="388926635"/>
                    </a:ext>
                  </a:extLst>
                </a:gridCol>
                <a:gridCol w="1440556">
                  <a:extLst>
                    <a:ext uri="{9D8B030D-6E8A-4147-A177-3AD203B41FA5}">
                      <a16:colId xmlns:a16="http://schemas.microsoft.com/office/drawing/2014/main" val="2148081216"/>
                    </a:ext>
                  </a:extLst>
                </a:gridCol>
                <a:gridCol w="1440556">
                  <a:extLst>
                    <a:ext uri="{9D8B030D-6E8A-4147-A177-3AD203B41FA5}">
                      <a16:colId xmlns:a16="http://schemas.microsoft.com/office/drawing/2014/main" val="2177680564"/>
                    </a:ext>
                  </a:extLst>
                </a:gridCol>
              </a:tblGrid>
              <a:tr h="6651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Cheapside Metro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Cheapside Metro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Cheapside Metro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Cheapside Metro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Cheapside Metro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398977"/>
                  </a:ext>
                </a:extLst>
              </a:tr>
              <a:tr h="6651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Covent Garden Metro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Regent Street Metro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Bishopsgate Metro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Bishopsgate Metro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Regent Street Metro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005431"/>
                  </a:ext>
                </a:extLst>
              </a:tr>
              <a:tr h="6651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Monument Metro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Hammersmith Metro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FB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Hammersmith Metro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FB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Monument Metro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Hammersmith Metro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9504403"/>
                  </a:ext>
                </a:extLst>
              </a:tr>
              <a:tr h="6651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Bishopsgate Metro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Bishopsgate Metro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Covent Garden Metro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Covent Garden Metro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Bishopsgate Metro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632091"/>
                  </a:ext>
                </a:extLst>
              </a:tr>
              <a:tr h="6651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Regent Street Metro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Monument Metro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Regent Street Metro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Hammersmith Metro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FB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2060"/>
                          </a:solidFill>
                          <a:effectLst/>
                        </a:rPr>
                        <a:t>Dean Street Metro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72816"/>
                  </a:ext>
                </a:extLst>
              </a:tr>
            </a:tbl>
          </a:graphicData>
        </a:graphic>
      </p:graphicFrame>
      <p:sp>
        <p:nvSpPr>
          <p:cNvPr id="7" name="Arrow: Down 6">
            <a:extLst>
              <a:ext uri="{FF2B5EF4-FFF2-40B4-BE49-F238E27FC236}">
                <a16:creationId xmlns:a16="http://schemas.microsoft.com/office/drawing/2014/main" id="{169EF824-4D7A-4293-AF87-8D3082032DBB}"/>
              </a:ext>
            </a:extLst>
          </p:cNvPr>
          <p:cNvSpPr/>
          <p:nvPr/>
        </p:nvSpPr>
        <p:spPr>
          <a:xfrm>
            <a:off x="1041210" y="1186201"/>
            <a:ext cx="484632" cy="3519159"/>
          </a:xfrm>
          <a:prstGeom prst="downArrow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4B6EB13-B776-404D-8050-719235928FC2}"/>
              </a:ext>
            </a:extLst>
          </p:cNvPr>
          <p:cNvSpPr/>
          <p:nvPr/>
        </p:nvSpPr>
        <p:spPr>
          <a:xfrm rot="16200000">
            <a:off x="5002956" y="-2625016"/>
            <a:ext cx="588214" cy="7269250"/>
          </a:xfrm>
          <a:prstGeom prst="downArrow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32D42F-9617-480D-AA5B-F7E15C9AF3EA}"/>
              </a:ext>
            </a:extLst>
          </p:cNvPr>
          <p:cNvSpPr txBox="1"/>
          <p:nvPr/>
        </p:nvSpPr>
        <p:spPr>
          <a:xfrm>
            <a:off x="1200345" y="1329723"/>
            <a:ext cx="124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1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4226F3-B5DE-4803-B7ED-5078A5BC18FF}"/>
              </a:ext>
            </a:extLst>
          </p:cNvPr>
          <p:cNvSpPr txBox="1"/>
          <p:nvPr/>
        </p:nvSpPr>
        <p:spPr>
          <a:xfrm>
            <a:off x="1200345" y="1967253"/>
            <a:ext cx="124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2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0E0348-32EE-4375-AF06-8324649C5E38}"/>
              </a:ext>
            </a:extLst>
          </p:cNvPr>
          <p:cNvSpPr txBox="1"/>
          <p:nvPr/>
        </p:nvSpPr>
        <p:spPr>
          <a:xfrm>
            <a:off x="1200345" y="2600286"/>
            <a:ext cx="124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3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8DCF87-7802-453B-B8A3-22A918AA5AAE}"/>
              </a:ext>
            </a:extLst>
          </p:cNvPr>
          <p:cNvSpPr txBox="1"/>
          <p:nvPr/>
        </p:nvSpPr>
        <p:spPr>
          <a:xfrm>
            <a:off x="1200345" y="3268014"/>
            <a:ext cx="124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4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56E686-8E63-4B15-B40C-9BB37B700615}"/>
              </a:ext>
            </a:extLst>
          </p:cNvPr>
          <p:cNvSpPr txBox="1"/>
          <p:nvPr/>
        </p:nvSpPr>
        <p:spPr>
          <a:xfrm>
            <a:off x="1200345" y="3948348"/>
            <a:ext cx="124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5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F664A7-0824-4C78-8699-C7D9F5C49DB3}"/>
              </a:ext>
            </a:extLst>
          </p:cNvPr>
          <p:cNvSpPr/>
          <p:nvPr/>
        </p:nvSpPr>
        <p:spPr>
          <a:xfrm>
            <a:off x="959952" y="665774"/>
            <a:ext cx="700389" cy="520427"/>
          </a:xfrm>
          <a:prstGeom prst="rect">
            <a:avLst/>
          </a:prstGeom>
          <a:solidFill>
            <a:schemeClr val="bg2"/>
          </a:solidFill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Priority</a:t>
            </a:r>
            <a:endParaRPr lang="en-US" sz="12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744498C-7DE0-42AC-B028-127F31927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77" b="30728"/>
          <a:stretch/>
        </p:blipFill>
        <p:spPr>
          <a:xfrm>
            <a:off x="1820040" y="881666"/>
            <a:ext cx="878388" cy="2681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DB98CDB-7CEF-4657-BA20-C3EF8E467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536" b="31192"/>
          <a:stretch/>
        </p:blipFill>
        <p:spPr>
          <a:xfrm>
            <a:off x="7469033" y="881759"/>
            <a:ext cx="875517" cy="26635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9E9C648-2AEA-407F-BD0F-AF095789AE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317" b="30430"/>
          <a:stretch/>
        </p:blipFill>
        <p:spPr>
          <a:xfrm>
            <a:off x="4594767" y="881091"/>
            <a:ext cx="872647" cy="27248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5E2FA07-58F8-4992-B178-DD1F325876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852" b="29910"/>
          <a:stretch/>
        </p:blipFill>
        <p:spPr>
          <a:xfrm>
            <a:off x="3190061" y="871825"/>
            <a:ext cx="875783" cy="28049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6287C9F-D958-4DBD-8460-92D005F487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030" b="29247"/>
          <a:stretch/>
        </p:blipFill>
        <p:spPr>
          <a:xfrm>
            <a:off x="6054997" y="871825"/>
            <a:ext cx="887537" cy="287785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FE4F625E-B87F-415F-B7F7-4C37DDB7E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917" y="63215"/>
            <a:ext cx="7249695" cy="545855"/>
          </a:xfrm>
        </p:spPr>
        <p:txBody>
          <a:bodyPr/>
          <a:lstStyle/>
          <a:p>
            <a:r>
              <a:rPr lang="en-US" sz="1600" spc="0" dirty="0"/>
              <a:t>We recommend following the prioritization table while sampling SKUs across Tesco Stores to drive maximum volume lift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8E39E5-922C-46FD-8574-577B8076DC0B}"/>
              </a:ext>
            </a:extLst>
          </p:cNvPr>
          <p:cNvSpPr txBox="1"/>
          <p:nvPr/>
        </p:nvSpPr>
        <p:spPr>
          <a:xfrm>
            <a:off x="2123582" y="588860"/>
            <a:ext cx="124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1</a:t>
            </a:r>
            <a:endParaRPr 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002363-A953-4725-9ED0-CE7F602ED012}"/>
              </a:ext>
            </a:extLst>
          </p:cNvPr>
          <p:cNvSpPr txBox="1"/>
          <p:nvPr/>
        </p:nvSpPr>
        <p:spPr>
          <a:xfrm>
            <a:off x="3512245" y="580045"/>
            <a:ext cx="124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2</a:t>
            </a:r>
            <a:endParaRPr 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DAF0C1-94EA-4BA9-8894-4B18A160CBF1}"/>
              </a:ext>
            </a:extLst>
          </p:cNvPr>
          <p:cNvSpPr txBox="1"/>
          <p:nvPr/>
        </p:nvSpPr>
        <p:spPr>
          <a:xfrm>
            <a:off x="4906748" y="571843"/>
            <a:ext cx="124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3</a:t>
            </a:r>
            <a:endParaRPr 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DDA072-5CAF-495F-8957-4A237A82B7E3}"/>
              </a:ext>
            </a:extLst>
          </p:cNvPr>
          <p:cNvSpPr txBox="1"/>
          <p:nvPr/>
        </p:nvSpPr>
        <p:spPr>
          <a:xfrm>
            <a:off x="6358957" y="571842"/>
            <a:ext cx="124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4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B4B634-27FA-4012-82C6-F3B29109D571}"/>
              </a:ext>
            </a:extLst>
          </p:cNvPr>
          <p:cNvSpPr txBox="1"/>
          <p:nvPr/>
        </p:nvSpPr>
        <p:spPr>
          <a:xfrm>
            <a:off x="7782449" y="564048"/>
            <a:ext cx="124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5</a:t>
            </a:r>
            <a:endParaRPr lang="en-US" sz="1400" dirty="0"/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4E9F3A54-4983-4435-9484-71615F8DD6DC}"/>
              </a:ext>
            </a:extLst>
          </p:cNvPr>
          <p:cNvSpPr/>
          <p:nvPr/>
        </p:nvSpPr>
        <p:spPr>
          <a:xfrm>
            <a:off x="188792" y="2377497"/>
            <a:ext cx="852418" cy="720122"/>
          </a:xfrm>
          <a:prstGeom prst="wedgeRoundRectCallout">
            <a:avLst>
              <a:gd name="adj1" fmla="val 57981"/>
              <a:gd name="adj2" fmla="val -10909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dirty="0">
                <a:solidFill>
                  <a:schemeClr val="tx1"/>
                </a:solidFill>
              </a:rPr>
              <a:t>Variability in the way different SKUs drive volume lift across different stores. 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F1A50A-8885-4A9C-948C-0F508F6BB938}"/>
              </a:ext>
            </a:extLst>
          </p:cNvPr>
          <p:cNvSpPr txBox="1"/>
          <p:nvPr/>
        </p:nvSpPr>
        <p:spPr>
          <a:xfrm>
            <a:off x="389988" y="4819382"/>
            <a:ext cx="256346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/>
              <a:t>* Store names are colour coded arbitrarily </a:t>
            </a:r>
            <a:endParaRPr lang="en-US" sz="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615E3E-3657-4678-83CF-117717D23D85}"/>
              </a:ext>
            </a:extLst>
          </p:cNvPr>
          <p:cNvSpPr txBox="1"/>
          <p:nvPr/>
        </p:nvSpPr>
        <p:spPr>
          <a:xfrm>
            <a:off x="7006983" y="4795190"/>
            <a:ext cx="256346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/>
              <a:t>* Only Top 5 stores shown for readability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570957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81074-7351-49A6-97F1-64F373F71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FF0D09A6-2CDB-455C-8890-19FC132BC06C}"/>
              </a:ext>
            </a:extLst>
          </p:cNvPr>
          <p:cNvSpPr txBox="1">
            <a:spLocks/>
          </p:cNvSpPr>
          <p:nvPr/>
        </p:nvSpPr>
        <p:spPr>
          <a:xfrm>
            <a:off x="609600" y="2761725"/>
            <a:ext cx="5486400" cy="4254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IN" b="0" dirty="0"/>
              <a:t>Social Media Marketing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59742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FE4F625E-B87F-415F-B7F7-4C37DDB7E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917" y="63215"/>
            <a:ext cx="7249695" cy="545855"/>
          </a:xfrm>
        </p:spPr>
        <p:txBody>
          <a:bodyPr/>
          <a:lstStyle/>
          <a:p>
            <a:r>
              <a:rPr lang="en-US" sz="1600" spc="0" dirty="0"/>
              <a:t>For every 1M impressions on a social media platform, average sales volume lift is ~5%, while Twitter gives the best ROI across platforms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6FABB12-C381-47AD-B0F2-A87378B823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745723"/>
              </p:ext>
            </p:extLst>
          </p:nvPr>
        </p:nvGraphicFramePr>
        <p:xfrm>
          <a:off x="457200" y="543042"/>
          <a:ext cx="3789218" cy="3675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A9CF3C3-289A-478F-956C-C06098E5D4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3319918"/>
              </p:ext>
            </p:extLst>
          </p:nvPr>
        </p:nvGraphicFramePr>
        <p:xfrm>
          <a:off x="4792900" y="1220910"/>
          <a:ext cx="4006060" cy="2998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338" name="Picture 2" descr="https://qph.fs.quoracdn.net/main-qimg-f85f829a4a1208ce7c753a76e9edeb02">
            <a:extLst>
              <a:ext uri="{FF2B5EF4-FFF2-40B4-BE49-F238E27FC236}">
                <a16:creationId xmlns:a16="http://schemas.microsoft.com/office/drawing/2014/main" id="{CE7ED3ED-883D-4FDC-9AE7-B0FBA4BF4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5" t="4784" r="49561" b="53012"/>
          <a:stretch/>
        </p:blipFill>
        <p:spPr bwMode="auto">
          <a:xfrm>
            <a:off x="5836080" y="4162915"/>
            <a:ext cx="413640" cy="39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qph.fs.quoracdn.net/main-qimg-f85f829a4a1208ce7c753a76e9edeb02">
            <a:extLst>
              <a:ext uri="{FF2B5EF4-FFF2-40B4-BE49-F238E27FC236}">
                <a16:creationId xmlns:a16="http://schemas.microsoft.com/office/drawing/2014/main" id="{E70FE8C8-D000-412E-8F91-7BCB4EE90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5" t="49011" r="49561" b="8786"/>
          <a:stretch/>
        </p:blipFill>
        <p:spPr bwMode="auto">
          <a:xfrm>
            <a:off x="7456252" y="4174068"/>
            <a:ext cx="429968" cy="41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qph.fs.quoracdn.net/main-qimg-f85f829a4a1208ce7c753a76e9edeb02">
            <a:extLst>
              <a:ext uri="{FF2B5EF4-FFF2-40B4-BE49-F238E27FC236}">
                <a16:creationId xmlns:a16="http://schemas.microsoft.com/office/drawing/2014/main" id="{CCB9A8D3-6A9E-48A6-A35D-0755C5518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0" t="47820" r="7847" b="8786"/>
          <a:stretch/>
        </p:blipFill>
        <p:spPr bwMode="auto">
          <a:xfrm>
            <a:off x="5442197" y="4180687"/>
            <a:ext cx="393883" cy="39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qph.fs.quoracdn.net/main-qimg-f85f829a4a1208ce7c753a76e9edeb02">
            <a:extLst>
              <a:ext uri="{FF2B5EF4-FFF2-40B4-BE49-F238E27FC236}">
                <a16:creationId xmlns:a16="http://schemas.microsoft.com/office/drawing/2014/main" id="{9E275B2C-A455-4A66-828A-E262859C9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18" t="4784" r="7847" b="51823"/>
          <a:stretch/>
        </p:blipFill>
        <p:spPr bwMode="auto">
          <a:xfrm>
            <a:off x="6555454" y="4161699"/>
            <a:ext cx="418026" cy="41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D6E5E1EA-F42D-4C04-AA1E-1089EABF7DD2}"/>
              </a:ext>
            </a:extLst>
          </p:cNvPr>
          <p:cNvSpPr/>
          <p:nvPr/>
        </p:nvSpPr>
        <p:spPr>
          <a:xfrm>
            <a:off x="6517934" y="2437428"/>
            <a:ext cx="435905" cy="407944"/>
          </a:xfrm>
          <a:prstGeom prst="ellipse">
            <a:avLst/>
          </a:prstGeom>
          <a:solidFill>
            <a:srgbClr val="19B8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9E89837-06AB-4620-A40A-2AA50C11EA96}"/>
              </a:ext>
            </a:extLst>
          </p:cNvPr>
          <p:cNvSpPr/>
          <p:nvPr/>
        </p:nvSpPr>
        <p:spPr>
          <a:xfrm>
            <a:off x="5639138" y="3254555"/>
            <a:ext cx="435905" cy="407944"/>
          </a:xfrm>
          <a:prstGeom prst="ellipse">
            <a:avLst/>
          </a:prstGeom>
          <a:solidFill>
            <a:srgbClr val="19B8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2</a:t>
            </a:r>
            <a:endParaRPr lang="en-US" sz="20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5F8C804-FD22-4229-AEA0-55C81B095EEA}"/>
              </a:ext>
            </a:extLst>
          </p:cNvPr>
          <p:cNvSpPr/>
          <p:nvPr/>
        </p:nvSpPr>
        <p:spPr>
          <a:xfrm>
            <a:off x="7381841" y="3514647"/>
            <a:ext cx="435905" cy="407944"/>
          </a:xfrm>
          <a:prstGeom prst="ellipse">
            <a:avLst/>
          </a:prstGeom>
          <a:solidFill>
            <a:srgbClr val="19B8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3</a:t>
            </a:r>
            <a:endParaRPr lang="en-US" sz="2000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2682D45B-BE6B-4C4C-98F8-ED2C7C3FD630}"/>
              </a:ext>
            </a:extLst>
          </p:cNvPr>
          <p:cNvSpPr/>
          <p:nvPr/>
        </p:nvSpPr>
        <p:spPr>
          <a:xfrm>
            <a:off x="2081048" y="1018903"/>
            <a:ext cx="905991" cy="541452"/>
          </a:xfrm>
          <a:prstGeom prst="wedgeRoundRectCallout">
            <a:avLst>
              <a:gd name="adj1" fmla="val -67739"/>
              <a:gd name="adj2" fmla="val 4958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dirty="0">
                <a:solidFill>
                  <a:schemeClr val="tx1"/>
                </a:solidFill>
              </a:rPr>
              <a:t>Peanut Butter &amp; Maple Glazed show the highest response to media ads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C89CA8-267C-4733-A53B-8300B82A9C5D}"/>
              </a:ext>
            </a:extLst>
          </p:cNvPr>
          <p:cNvSpPr txBox="1"/>
          <p:nvPr/>
        </p:nvSpPr>
        <p:spPr>
          <a:xfrm>
            <a:off x="389988" y="4819382"/>
            <a:ext cx="256346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/>
              <a:t>* Percentage Lifts are calculated from baseline</a:t>
            </a:r>
            <a:endParaRPr lang="en-US" sz="700" dirty="0"/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AB648502-54BC-474D-8EEB-4B283B5CEEC6}"/>
              </a:ext>
            </a:extLst>
          </p:cNvPr>
          <p:cNvSpPr/>
          <p:nvPr/>
        </p:nvSpPr>
        <p:spPr>
          <a:xfrm>
            <a:off x="5737691" y="1875271"/>
            <a:ext cx="780243" cy="320363"/>
          </a:xfrm>
          <a:prstGeom prst="wedgeRoundRectCallout">
            <a:avLst>
              <a:gd name="adj1" fmla="val 59268"/>
              <a:gd name="adj2" fmla="val 10211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700" dirty="0">
                <a:solidFill>
                  <a:schemeClr val="tx1"/>
                </a:solidFill>
              </a:rPr>
              <a:t>Highest reach/</a:t>
            </a:r>
            <a:r>
              <a:rPr lang="en-US" sz="800" dirty="0">
                <a:solidFill>
                  <a:schemeClr val="tx1"/>
                </a:solidFill>
              </a:rPr>
              <a:t>£ ratio</a:t>
            </a:r>
            <a:endParaRPr lang="en-GB" sz="7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5E7614-AB5C-40DE-9C59-1678C262B53D}"/>
              </a:ext>
            </a:extLst>
          </p:cNvPr>
          <p:cNvSpPr txBox="1"/>
          <p:nvPr/>
        </p:nvSpPr>
        <p:spPr>
          <a:xfrm>
            <a:off x="588040" y="4102561"/>
            <a:ext cx="35585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rgbClr val="00B050"/>
                </a:solidFill>
              </a:rPr>
              <a:t>We recommend highlighting “</a:t>
            </a:r>
            <a:r>
              <a:rPr lang="en-US" sz="1100" b="1" i="1" dirty="0">
                <a:solidFill>
                  <a:srgbClr val="00B050"/>
                </a:solidFill>
              </a:rPr>
              <a:t>Madagascan vanilla &amp; almond </a:t>
            </a:r>
            <a:r>
              <a:rPr lang="en-US" sz="1100" i="1" dirty="0">
                <a:solidFill>
                  <a:srgbClr val="00B050"/>
                </a:solidFill>
              </a:rPr>
              <a:t>“ and “</a:t>
            </a:r>
            <a:r>
              <a:rPr lang="en-US" sz="1100" b="1" i="1" dirty="0">
                <a:solidFill>
                  <a:srgbClr val="00B050"/>
                </a:solidFill>
              </a:rPr>
              <a:t>Caramel Almond</a:t>
            </a:r>
            <a:r>
              <a:rPr lang="en-US" sz="1100" i="1" dirty="0">
                <a:solidFill>
                  <a:srgbClr val="00B050"/>
                </a:solidFill>
              </a:rPr>
              <a:t>” more in media ads to drive higher visibility and sales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A88999F-FD93-4E6E-B90C-34DFFB095C38}"/>
              </a:ext>
            </a:extLst>
          </p:cNvPr>
          <p:cNvCxnSpPr/>
          <p:nvPr/>
        </p:nvCxnSpPr>
        <p:spPr>
          <a:xfrm>
            <a:off x="4572000" y="819546"/>
            <a:ext cx="0" cy="3399452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CDD557D-CAB4-4324-A75A-980324007A02}"/>
              </a:ext>
            </a:extLst>
          </p:cNvPr>
          <p:cNvSpPr txBox="1"/>
          <p:nvPr/>
        </p:nvSpPr>
        <p:spPr>
          <a:xfrm>
            <a:off x="4956630" y="738116"/>
            <a:ext cx="3558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rgbClr val="00B050"/>
                </a:solidFill>
              </a:rPr>
              <a:t>We recommend using </a:t>
            </a:r>
            <a:r>
              <a:rPr lang="en-US" sz="1100" b="1" i="1" dirty="0">
                <a:solidFill>
                  <a:srgbClr val="00B050"/>
                </a:solidFill>
              </a:rPr>
              <a:t>Twitter</a:t>
            </a:r>
            <a:r>
              <a:rPr lang="en-US" sz="1100" i="1" dirty="0">
                <a:solidFill>
                  <a:srgbClr val="00B050"/>
                </a:solidFill>
              </a:rPr>
              <a:t> and </a:t>
            </a:r>
            <a:r>
              <a:rPr lang="en-US" sz="1100" b="1" i="1" dirty="0">
                <a:solidFill>
                  <a:srgbClr val="00B050"/>
                </a:solidFill>
              </a:rPr>
              <a:t>Facebook/Instagram </a:t>
            </a:r>
            <a:r>
              <a:rPr lang="en-US" sz="1100" i="1" dirty="0">
                <a:solidFill>
                  <a:srgbClr val="00B050"/>
                </a:solidFill>
              </a:rPr>
              <a:t>as the preferred platforms as they have highest reach/£ ratio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1D1654B3-F32A-4BA8-9EFB-16500FEE2BAD}"/>
              </a:ext>
            </a:extLst>
          </p:cNvPr>
          <p:cNvSpPr/>
          <p:nvPr/>
        </p:nvSpPr>
        <p:spPr>
          <a:xfrm>
            <a:off x="3512086" y="2717975"/>
            <a:ext cx="780243" cy="433301"/>
          </a:xfrm>
          <a:prstGeom prst="wedgeRoundRectCallout">
            <a:avLst>
              <a:gd name="adj1" fmla="val -11857"/>
              <a:gd name="adj2" fmla="val 11262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700" dirty="0">
                <a:solidFill>
                  <a:schemeClr val="tx1"/>
                </a:solidFill>
              </a:rPr>
              <a:t>No effect on Madasgascan Vanilla &amp; Almond</a:t>
            </a:r>
            <a:endParaRPr lang="en-GB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522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A7B3FA-AAA0-47C7-B165-A260F0BCD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B358E2C-41E5-4416-AE36-A3D1B8C8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39" y="1022004"/>
            <a:ext cx="7249695" cy="545855"/>
          </a:xfrm>
        </p:spPr>
        <p:txBody>
          <a:bodyPr>
            <a:noAutofit/>
          </a:bodyPr>
          <a:lstStyle/>
          <a:p>
            <a:r>
              <a:rPr lang="en-US" sz="3200" spc="0" dirty="0"/>
              <a:t>Agenda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ED60644-453A-4872-86BA-7B618A2A0FA8}"/>
              </a:ext>
            </a:extLst>
          </p:cNvPr>
          <p:cNvSpPr txBox="1">
            <a:spLocks/>
          </p:cNvSpPr>
          <p:nvPr/>
        </p:nvSpPr>
        <p:spPr>
          <a:xfrm>
            <a:off x="1521508" y="1857985"/>
            <a:ext cx="7249695" cy="5458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Executive Summary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0" dirty="0"/>
              <a:t>Introduction to Activation Effectiveness Model</a:t>
            </a: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Objectives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Scope Summary &amp; approach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Insights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/>
              <a:t>Enhancing and scaling the model</a:t>
            </a:r>
            <a:r>
              <a:rPr lang="en-US" sz="18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Beyond activation effectiveness</a:t>
            </a:r>
          </a:p>
        </p:txBody>
      </p:sp>
    </p:spTree>
    <p:extLst>
      <p:ext uri="{BB962C8B-B14F-4D97-AF65-F5344CB8AC3E}">
        <p14:creationId xmlns:p14="http://schemas.microsoft.com/office/powerpoint/2010/main" val="893827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iped Right Arrow 15"/>
          <p:cNvSpPr/>
          <p:nvPr/>
        </p:nvSpPr>
        <p:spPr>
          <a:xfrm>
            <a:off x="2631406" y="2069102"/>
            <a:ext cx="1786943" cy="1052848"/>
          </a:xfrm>
          <a:prstGeom prst="stripedRightArrow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What can we do to improve it?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A93AFE9-7B35-4B53-9631-4DEFE58F2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917" y="63215"/>
            <a:ext cx="7249695" cy="545855"/>
          </a:xfrm>
        </p:spPr>
        <p:txBody>
          <a:bodyPr/>
          <a:lstStyle/>
          <a:p>
            <a:r>
              <a:rPr lang="en-US" sz="1600" spc="0" dirty="0"/>
              <a:t>Although the results so far are promising, enriching them with data would enhance the accuracy of our recommendations and insights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3182A4-2737-4037-921B-CEBCCBFB3751}"/>
              </a:ext>
            </a:extLst>
          </p:cNvPr>
          <p:cNvSpPr txBox="1"/>
          <p:nvPr/>
        </p:nvSpPr>
        <p:spPr>
          <a:xfrm>
            <a:off x="461438" y="2828139"/>
            <a:ext cx="1883535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Low explain ability – currently can only explain ~50% of the variation in sales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Medium accuracy –only confident about the directionality of insight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All drivers of sales are currently </a:t>
            </a:r>
            <a:r>
              <a:rPr lang="en-US" sz="1050"/>
              <a:t>not captured </a:t>
            </a:r>
            <a:endParaRPr lang="en-US" sz="105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B92707-23F5-4D80-A8B5-67AF96CF59C0}"/>
              </a:ext>
            </a:extLst>
          </p:cNvPr>
          <p:cNvGrpSpPr/>
          <p:nvPr/>
        </p:nvGrpSpPr>
        <p:grpSpPr>
          <a:xfrm>
            <a:off x="5202093" y="3467893"/>
            <a:ext cx="3684728" cy="997052"/>
            <a:chOff x="1135322" y="1456577"/>
            <a:chExt cx="4345589" cy="132940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716AE07-F38A-42FB-A292-3DAADE533EB2}"/>
                </a:ext>
              </a:extLst>
            </p:cNvPr>
            <p:cNvGrpSpPr/>
            <p:nvPr/>
          </p:nvGrpSpPr>
          <p:grpSpPr>
            <a:xfrm>
              <a:off x="1135322" y="1456577"/>
              <a:ext cx="1361045" cy="755944"/>
              <a:chOff x="1369276" y="2064933"/>
              <a:chExt cx="1361045" cy="755944"/>
            </a:xfrm>
          </p:grpSpPr>
          <p:pic>
            <p:nvPicPr>
              <p:cNvPr id="29" name="Picture 2" descr="Image result for white map europe germany red">
                <a:extLst>
                  <a:ext uri="{FF2B5EF4-FFF2-40B4-BE49-F238E27FC236}">
                    <a16:creationId xmlns:a16="http://schemas.microsoft.com/office/drawing/2014/main" id="{0C87F6B8-FEBA-472A-9B70-F3CC02824E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9276" y="2064933"/>
                <a:ext cx="1142103" cy="755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94FBEC-9C34-444D-A00B-EBBD72A46C42}"/>
                  </a:ext>
                </a:extLst>
              </p:cNvPr>
              <p:cNvSpPr txBox="1"/>
              <p:nvPr/>
            </p:nvSpPr>
            <p:spPr>
              <a:xfrm>
                <a:off x="2292438" y="2202412"/>
                <a:ext cx="437883" cy="4001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350"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00F06A-FA9E-439A-9B7F-65FAA1D5079A}"/>
                </a:ext>
              </a:extLst>
            </p:cNvPr>
            <p:cNvSpPr txBox="1"/>
            <p:nvPr/>
          </p:nvSpPr>
          <p:spPr>
            <a:xfrm>
              <a:off x="2496367" y="1524096"/>
              <a:ext cx="298454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u="sng" dirty="0"/>
                <a:t>New customer and geographies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050" dirty="0"/>
                <a:t>Expand to new markets and customers across same market(UK)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050" dirty="0"/>
                <a:t>Understand how factors impact sales volume across markets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8D32FF-2DFF-4805-B528-A15ED0D2DA2E}"/>
              </a:ext>
            </a:extLst>
          </p:cNvPr>
          <p:cNvCxnSpPr>
            <a:cxnSpLocks/>
          </p:cNvCxnSpPr>
          <p:nvPr/>
        </p:nvCxnSpPr>
        <p:spPr>
          <a:xfrm>
            <a:off x="4655127" y="2066540"/>
            <a:ext cx="4222534" cy="0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91DFE2B-3A2E-43CA-9D4C-75EC478842DB}"/>
              </a:ext>
            </a:extLst>
          </p:cNvPr>
          <p:cNvGrpSpPr/>
          <p:nvPr/>
        </p:nvGrpSpPr>
        <p:grpSpPr>
          <a:xfrm>
            <a:off x="5742548" y="2219544"/>
            <a:ext cx="3135113" cy="946413"/>
            <a:chOff x="1804195" y="3153143"/>
            <a:chExt cx="3804870" cy="126188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087A4E-5F76-4E53-ABFB-CF78E4C7A6BF}"/>
                </a:ext>
              </a:extLst>
            </p:cNvPr>
            <p:cNvSpPr txBox="1"/>
            <p:nvPr/>
          </p:nvSpPr>
          <p:spPr>
            <a:xfrm>
              <a:off x="2567218" y="3153143"/>
              <a:ext cx="3041847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u="sng" dirty="0"/>
                <a:t>Granular data with new metrics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050" dirty="0"/>
                <a:t>Data at a week level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050" dirty="0"/>
                <a:t>More metrics like promotional distribution across displays, features and TPRs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2D03085-F21A-48A1-9D6F-280D4B9798BE}"/>
                </a:ext>
              </a:extLst>
            </p:cNvPr>
            <p:cNvSpPr/>
            <p:nvPr/>
          </p:nvSpPr>
          <p:spPr>
            <a:xfrm>
              <a:off x="1804195" y="4030258"/>
              <a:ext cx="630760" cy="3205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9E2047F-B0C3-4B20-A3D1-3E3331E7CB80}"/>
              </a:ext>
            </a:extLst>
          </p:cNvPr>
          <p:cNvCxnSpPr>
            <a:cxnSpLocks/>
          </p:cNvCxnSpPr>
          <p:nvPr/>
        </p:nvCxnSpPr>
        <p:spPr>
          <a:xfrm>
            <a:off x="4731327" y="3318960"/>
            <a:ext cx="4146334" cy="0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F955C07-1AB2-4D60-AA14-AA0B3D21984E}"/>
              </a:ext>
            </a:extLst>
          </p:cNvPr>
          <p:cNvGrpSpPr/>
          <p:nvPr/>
        </p:nvGrpSpPr>
        <p:grpSpPr>
          <a:xfrm>
            <a:off x="5071261" y="872850"/>
            <a:ext cx="3869082" cy="1107996"/>
            <a:chOff x="932822" y="4825830"/>
            <a:chExt cx="4676242" cy="147732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524264-7E50-432B-9446-1B6E9309E2BD}"/>
                </a:ext>
              </a:extLst>
            </p:cNvPr>
            <p:cNvSpPr txBox="1"/>
            <p:nvPr/>
          </p:nvSpPr>
          <p:spPr>
            <a:xfrm>
              <a:off x="2567218" y="4825830"/>
              <a:ext cx="304184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u="sng" dirty="0"/>
                <a:t>New Data Sources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050" dirty="0"/>
                <a:t>Inclusion of data sources like Nielsen, IRI, etc. to identify additional drivers of sales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050" dirty="0"/>
                <a:t>Finance data to optimize sales with respect to ROI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6DC6254-B157-4032-885C-CDBEFAD0F6C2}"/>
                </a:ext>
              </a:extLst>
            </p:cNvPr>
            <p:cNvGrpSpPr/>
            <p:nvPr/>
          </p:nvGrpSpPr>
          <p:grpSpPr>
            <a:xfrm>
              <a:off x="932822" y="5131484"/>
              <a:ext cx="1589934" cy="943834"/>
              <a:chOff x="932822" y="5304666"/>
              <a:chExt cx="1589934" cy="943834"/>
            </a:xfrm>
          </p:grpSpPr>
          <p:pic>
            <p:nvPicPr>
              <p:cNvPr id="41" name="Picture 2" descr="Image result for nielsen logo">
                <a:extLst>
                  <a:ext uri="{FF2B5EF4-FFF2-40B4-BE49-F238E27FC236}">
                    <a16:creationId xmlns:a16="http://schemas.microsoft.com/office/drawing/2014/main" id="{9D350082-7C02-4A0D-A393-ECF4D211B6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2822" y="5304666"/>
                <a:ext cx="869795" cy="308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4" descr="Image result for iri logo">
                <a:extLst>
                  <a:ext uri="{FF2B5EF4-FFF2-40B4-BE49-F238E27FC236}">
                    <a16:creationId xmlns:a16="http://schemas.microsoft.com/office/drawing/2014/main" id="{A34643CC-3B46-48D5-B9AA-7EEA3790E2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0235" y="5795803"/>
                <a:ext cx="1052521" cy="4526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AEE52316-CECB-45EC-8752-0A7765D10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093" y="4021847"/>
            <a:ext cx="968416" cy="530089"/>
          </a:xfrm>
          <a:prstGeom prst="rect">
            <a:avLst/>
          </a:prstGeom>
        </p:spPr>
      </p:pic>
      <p:pic>
        <p:nvPicPr>
          <p:cNvPr id="12290" name="Picture 2" descr="Image result for magnifying glass logo with dots">
            <a:extLst>
              <a:ext uri="{FF2B5EF4-FFF2-40B4-BE49-F238E27FC236}">
                <a16:creationId xmlns:a16="http://schemas.microsoft.com/office/drawing/2014/main" id="{915145B9-898D-4863-802F-B64ECADDB2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6" r="15152" b="17189"/>
          <a:stretch/>
        </p:blipFill>
        <p:spPr bwMode="auto">
          <a:xfrm>
            <a:off x="5287710" y="2272864"/>
            <a:ext cx="900532" cy="81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phic 19" descr="Bullseye">
            <a:extLst>
              <a:ext uri="{FF2B5EF4-FFF2-40B4-BE49-F238E27FC236}">
                <a16:creationId xmlns:a16="http://schemas.microsoft.com/office/drawing/2014/main" id="{A6A51172-8939-43DB-908B-36125F0353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727" y="1007696"/>
            <a:ext cx="1211848" cy="1211848"/>
          </a:xfrm>
          <a:prstGeom prst="rect">
            <a:avLst/>
          </a:prstGeom>
        </p:spPr>
      </p:pic>
      <p:pic>
        <p:nvPicPr>
          <p:cNvPr id="44" name="Graphic 43" descr="Exclamation mark">
            <a:extLst>
              <a:ext uri="{FF2B5EF4-FFF2-40B4-BE49-F238E27FC236}">
                <a16:creationId xmlns:a16="http://schemas.microsoft.com/office/drawing/2014/main" id="{B2E90B26-9BF7-460C-BE3B-1DA4EA5203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3037" y="1156420"/>
            <a:ext cx="914400" cy="914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16B4080-BAC7-4AD1-AD9A-FCE483F6D4CB}"/>
              </a:ext>
            </a:extLst>
          </p:cNvPr>
          <p:cNvSpPr txBox="1"/>
          <p:nvPr/>
        </p:nvSpPr>
        <p:spPr>
          <a:xfrm>
            <a:off x="623454" y="2285859"/>
            <a:ext cx="1248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Limitations of current model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54521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D52DF82-B657-4EC7-818D-D69974F52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224008"/>
              </p:ext>
            </p:extLst>
          </p:nvPr>
        </p:nvGraphicFramePr>
        <p:xfrm>
          <a:off x="427872" y="720090"/>
          <a:ext cx="8206740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3370">
                  <a:extLst>
                    <a:ext uri="{9D8B030D-6E8A-4147-A177-3AD203B41FA5}">
                      <a16:colId xmlns:a16="http://schemas.microsoft.com/office/drawing/2014/main" val="1222249484"/>
                    </a:ext>
                  </a:extLst>
                </a:gridCol>
                <a:gridCol w="4103370">
                  <a:extLst>
                    <a:ext uri="{9D8B030D-6E8A-4147-A177-3AD203B41FA5}">
                      <a16:colId xmlns:a16="http://schemas.microsoft.com/office/drawing/2014/main" val="3785913280"/>
                    </a:ext>
                  </a:extLst>
                </a:gridCol>
              </a:tblGrid>
              <a:tr h="308610">
                <a:tc>
                  <a:txBody>
                    <a:bodyPr/>
                    <a:lstStyle/>
                    <a:p>
                      <a:r>
                        <a:rPr lang="en-IN" sz="1400" dirty="0"/>
                        <a:t>Source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Data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55753"/>
                  </a:ext>
                </a:extLst>
              </a:tr>
              <a:tr h="308610">
                <a:tc gridSpan="2">
                  <a:txBody>
                    <a:bodyPr/>
                    <a:lstStyle/>
                    <a:p>
                      <a:pPr algn="l"/>
                      <a:endParaRPr lang="en-US" sz="1400" b="1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549514"/>
                  </a:ext>
                </a:extLst>
              </a:tr>
              <a:tr h="308610">
                <a:tc gridSpan="2">
                  <a:txBody>
                    <a:bodyPr/>
                    <a:lstStyle/>
                    <a:p>
                      <a:pPr algn="l"/>
                      <a:r>
                        <a:rPr lang="en-IN" sz="1400" b="1" dirty="0"/>
                        <a:t>Minimum Required data </a:t>
                      </a:r>
                      <a:r>
                        <a:rPr lang="en-IN" sz="1400" b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(for 52 weeks)</a:t>
                      </a:r>
                      <a:endParaRPr lang="en-US" sz="1400" b="1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462123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r>
                        <a:rPr lang="en-IN" sz="1400" dirty="0"/>
                        <a:t>Nielsen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KIND Sales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702581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Mediacom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rsfon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Media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288936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r>
                        <a:rPr lang="en-IN" sz="1400" dirty="0"/>
                        <a:t>Internal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Sampling Data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108039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r>
                        <a:rPr lang="en-IN" sz="1400" dirty="0"/>
                        <a:t>Internal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Mapping files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503086"/>
                  </a:ext>
                </a:extLst>
              </a:tr>
              <a:tr h="308610">
                <a:tc gridSpan="2">
                  <a:txBody>
                    <a:bodyPr/>
                    <a:lstStyle/>
                    <a:p>
                      <a:pPr algn="l"/>
                      <a:endParaRPr lang="en-US" sz="1400" b="1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34809"/>
                  </a:ext>
                </a:extLst>
              </a:tr>
              <a:tr h="308610">
                <a:tc gridSpan="2">
                  <a:txBody>
                    <a:bodyPr/>
                    <a:lstStyle/>
                    <a:p>
                      <a:pPr algn="l"/>
                      <a:r>
                        <a:rPr lang="en-IN" sz="1400" b="1" dirty="0"/>
                        <a:t>Additionally recommended for high confidence insights - </a:t>
                      </a:r>
                      <a:r>
                        <a:rPr lang="en-IN" sz="1400" b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(for 104 weeks)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077049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r>
                        <a:rPr lang="en-IN" sz="1400" dirty="0"/>
                        <a:t>Nielsen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Sales for entire category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865551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r>
                        <a:rPr lang="en-IN" sz="1400" dirty="0"/>
                        <a:t>Nielsen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Promotional Distribution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024100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Retailer POS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Price points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21294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1D10D79E-3012-420F-8C96-C0583A15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917" y="63215"/>
            <a:ext cx="7249695" cy="545855"/>
          </a:xfrm>
        </p:spPr>
        <p:txBody>
          <a:bodyPr/>
          <a:lstStyle/>
          <a:p>
            <a:r>
              <a:rPr lang="en-US" sz="1600" spc="0" dirty="0"/>
              <a:t>To improve and scale the model across multiple customers and geographies, the following data is required</a:t>
            </a:r>
          </a:p>
        </p:txBody>
      </p:sp>
    </p:spTree>
    <p:extLst>
      <p:ext uri="{BB962C8B-B14F-4D97-AF65-F5344CB8AC3E}">
        <p14:creationId xmlns:p14="http://schemas.microsoft.com/office/powerpoint/2010/main" val="333025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A7B3FA-AAA0-47C7-B165-A260F0BCD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B358E2C-41E5-4416-AE36-A3D1B8C8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39" y="1022004"/>
            <a:ext cx="7249695" cy="545855"/>
          </a:xfrm>
        </p:spPr>
        <p:txBody>
          <a:bodyPr>
            <a:noAutofit/>
          </a:bodyPr>
          <a:lstStyle/>
          <a:p>
            <a:r>
              <a:rPr lang="en-US" sz="3200" spc="0" dirty="0"/>
              <a:t>Agenda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ED60644-453A-4872-86BA-7B618A2A0FA8}"/>
              </a:ext>
            </a:extLst>
          </p:cNvPr>
          <p:cNvSpPr txBox="1">
            <a:spLocks/>
          </p:cNvSpPr>
          <p:nvPr/>
        </p:nvSpPr>
        <p:spPr>
          <a:xfrm>
            <a:off x="1521508" y="1857985"/>
            <a:ext cx="7249695" cy="5458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Executive Summary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0" dirty="0"/>
              <a:t>Introduction to Activation Effectiveness Model</a:t>
            </a: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Objectives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Scope Summary &amp; approach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Insights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0" dirty="0"/>
              <a:t>Enhancing and scaling the model</a:t>
            </a:r>
            <a:r>
              <a:rPr lang="en-US" sz="1800" b="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Beyond activation effectiveness</a:t>
            </a:r>
          </a:p>
        </p:txBody>
      </p:sp>
    </p:spTree>
    <p:extLst>
      <p:ext uri="{BB962C8B-B14F-4D97-AF65-F5344CB8AC3E}">
        <p14:creationId xmlns:p14="http://schemas.microsoft.com/office/powerpoint/2010/main" val="3398562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09DEE-C4A3-42E5-B557-DF70710C2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000000"/>
                </a:solidFill>
              </a:rPr>
              <a:t>confidential – for internal use only</a:t>
            </a:r>
          </a:p>
        </p:txBody>
      </p:sp>
      <p:grpSp>
        <p:nvGrpSpPr>
          <p:cNvPr id="7" name="Group 14">
            <a:extLst>
              <a:ext uri="{FF2B5EF4-FFF2-40B4-BE49-F238E27FC236}">
                <a16:creationId xmlns:a16="http://schemas.microsoft.com/office/drawing/2014/main" id="{6E56747B-BDFD-4478-B04A-B0C73F1B2A70}"/>
              </a:ext>
            </a:extLst>
          </p:cNvPr>
          <p:cNvGrpSpPr/>
          <p:nvPr/>
        </p:nvGrpSpPr>
        <p:grpSpPr>
          <a:xfrm>
            <a:off x="3733800" y="1056292"/>
            <a:ext cx="1676400" cy="1944624"/>
            <a:chOff x="3734181" y="1102012"/>
            <a:chExt cx="1676400" cy="1944624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5B51A47B-612F-4093-A361-47C3188A8A4C}"/>
                </a:ext>
              </a:extLst>
            </p:cNvPr>
            <p:cNvSpPr/>
            <p:nvPr/>
          </p:nvSpPr>
          <p:spPr bwMode="auto">
            <a:xfrm rot="5400000">
              <a:off x="3600069" y="1236124"/>
              <a:ext cx="1944624" cy="1676400"/>
            </a:xfrm>
            <a:prstGeom prst="hexagon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8AEC2CD2-01FC-461C-A7FB-47B52E1EF659}"/>
                </a:ext>
              </a:extLst>
            </p:cNvPr>
            <p:cNvSpPr/>
            <p:nvPr/>
          </p:nvSpPr>
          <p:spPr bwMode="auto">
            <a:xfrm rot="5400000">
              <a:off x="3734501" y="1369093"/>
              <a:ext cx="1636136" cy="1410462"/>
            </a:xfrm>
            <a:prstGeom prst="hexagon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0" name="Group 18">
            <a:extLst>
              <a:ext uri="{FF2B5EF4-FFF2-40B4-BE49-F238E27FC236}">
                <a16:creationId xmlns:a16="http://schemas.microsoft.com/office/drawing/2014/main" id="{2D024A96-8EE4-4D8D-9A1B-149EFA500A28}"/>
              </a:ext>
            </a:extLst>
          </p:cNvPr>
          <p:cNvGrpSpPr/>
          <p:nvPr/>
        </p:nvGrpSpPr>
        <p:grpSpPr>
          <a:xfrm>
            <a:off x="4591050" y="2611755"/>
            <a:ext cx="1676400" cy="1944624"/>
            <a:chOff x="3734181" y="1102012"/>
            <a:chExt cx="1676400" cy="1944624"/>
          </a:xfrm>
        </p:grpSpPr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9F89695B-880E-4F85-AE8C-0907208B17EB}"/>
                </a:ext>
              </a:extLst>
            </p:cNvPr>
            <p:cNvSpPr/>
            <p:nvPr/>
          </p:nvSpPr>
          <p:spPr bwMode="auto">
            <a:xfrm rot="5400000">
              <a:off x="3600069" y="1236124"/>
              <a:ext cx="1944624" cy="1676400"/>
            </a:xfrm>
            <a:prstGeom prst="hexagon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AC800C0A-2221-460C-9AE0-7DBD7D77AEB3}"/>
                </a:ext>
              </a:extLst>
            </p:cNvPr>
            <p:cNvSpPr/>
            <p:nvPr/>
          </p:nvSpPr>
          <p:spPr bwMode="auto">
            <a:xfrm rot="5400000">
              <a:off x="3734501" y="1369093"/>
              <a:ext cx="1636136" cy="1410462"/>
            </a:xfrm>
            <a:prstGeom prst="hexagon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3" name="Group 24">
            <a:extLst>
              <a:ext uri="{FF2B5EF4-FFF2-40B4-BE49-F238E27FC236}">
                <a16:creationId xmlns:a16="http://schemas.microsoft.com/office/drawing/2014/main" id="{CFBD18ED-A7A9-4C1B-972C-A2861B05E072}"/>
              </a:ext>
            </a:extLst>
          </p:cNvPr>
          <p:cNvGrpSpPr/>
          <p:nvPr/>
        </p:nvGrpSpPr>
        <p:grpSpPr>
          <a:xfrm>
            <a:off x="2875788" y="2611755"/>
            <a:ext cx="1676400" cy="1944624"/>
            <a:chOff x="3734181" y="1102012"/>
            <a:chExt cx="1676400" cy="1944624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9D9E00F7-B7C9-4765-8BBC-84E63FD436C1}"/>
                </a:ext>
              </a:extLst>
            </p:cNvPr>
            <p:cNvSpPr/>
            <p:nvPr/>
          </p:nvSpPr>
          <p:spPr bwMode="auto">
            <a:xfrm rot="5400000">
              <a:off x="3600069" y="1236124"/>
              <a:ext cx="1944624" cy="1676400"/>
            </a:xfrm>
            <a:prstGeom prst="hexagon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3D9B2251-F6A0-409D-A0CF-A8E1282A370C}"/>
                </a:ext>
              </a:extLst>
            </p:cNvPr>
            <p:cNvSpPr/>
            <p:nvPr/>
          </p:nvSpPr>
          <p:spPr bwMode="auto">
            <a:xfrm rot="5400000">
              <a:off x="3734501" y="1369093"/>
              <a:ext cx="1636136" cy="1410462"/>
            </a:xfrm>
            <a:prstGeom prst="hexagon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6" name="Group 81">
            <a:extLst>
              <a:ext uri="{FF2B5EF4-FFF2-40B4-BE49-F238E27FC236}">
                <a16:creationId xmlns:a16="http://schemas.microsoft.com/office/drawing/2014/main" id="{9780CF99-4EF3-41A3-A514-31B8F0794FAB}"/>
              </a:ext>
            </a:extLst>
          </p:cNvPr>
          <p:cNvGrpSpPr/>
          <p:nvPr/>
        </p:nvGrpSpPr>
        <p:grpSpPr>
          <a:xfrm>
            <a:off x="3962019" y="2389894"/>
            <a:ext cx="1258062" cy="1222043"/>
            <a:chOff x="735191" y="1461827"/>
            <a:chExt cx="579038" cy="56246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58B61E2-CA23-4C49-9DA8-FA5867A154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191" y="1461827"/>
              <a:ext cx="579038" cy="562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>
                <a:solidFill>
                  <a:schemeClr val="accent1"/>
                </a:solidFill>
                <a:latin typeface="FontAwesome" pitchFamily="2" charset="0"/>
              </a:endParaRPr>
            </a:p>
          </p:txBody>
        </p:sp>
        <p:sp>
          <p:nvSpPr>
            <p:cNvPr id="18" name="Freeform 245">
              <a:extLst>
                <a:ext uri="{FF2B5EF4-FFF2-40B4-BE49-F238E27FC236}">
                  <a16:creationId xmlns:a16="http://schemas.microsoft.com/office/drawing/2014/main" id="{1624BFB7-8B1A-4F44-953C-CCF19D0C9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557" y="1626375"/>
              <a:ext cx="233363" cy="233363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" name="Group 32">
            <a:extLst>
              <a:ext uri="{FF2B5EF4-FFF2-40B4-BE49-F238E27FC236}">
                <a16:creationId xmlns:a16="http://schemas.microsoft.com/office/drawing/2014/main" id="{4ECFEA22-2DD6-4696-B7F5-10F530B01F44}"/>
              </a:ext>
            </a:extLst>
          </p:cNvPr>
          <p:cNvGrpSpPr/>
          <p:nvPr/>
        </p:nvGrpSpPr>
        <p:grpSpPr>
          <a:xfrm>
            <a:off x="2010064" y="880091"/>
            <a:ext cx="1623458" cy="1367362"/>
            <a:chOff x="741363" y="1208985"/>
            <a:chExt cx="1623458" cy="888173"/>
          </a:xfrm>
        </p:grpSpPr>
        <p:sp>
          <p:nvSpPr>
            <p:cNvPr id="20" name="Text Placeholder 3">
              <a:extLst>
                <a:ext uri="{FF2B5EF4-FFF2-40B4-BE49-F238E27FC236}">
                  <a16:creationId xmlns:a16="http://schemas.microsoft.com/office/drawing/2014/main" id="{2A8FEC1B-A3C5-4D29-849B-56063728A2CB}"/>
                </a:ext>
              </a:extLst>
            </p:cNvPr>
            <p:cNvSpPr txBox="1">
              <a:spLocks/>
            </p:cNvSpPr>
            <p:nvPr/>
          </p:nvSpPr>
          <p:spPr>
            <a:xfrm>
              <a:off x="741363" y="1208985"/>
              <a:ext cx="1623458" cy="406265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Point of Interest Analysis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and Optimization</a:t>
              </a:r>
            </a:p>
          </p:txBody>
        </p:sp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id="{38E2179C-DD2A-4B32-8845-BFF9C9529652}"/>
                </a:ext>
              </a:extLst>
            </p:cNvPr>
            <p:cNvSpPr txBox="1">
              <a:spLocks/>
            </p:cNvSpPr>
            <p:nvPr/>
          </p:nvSpPr>
          <p:spPr>
            <a:xfrm>
              <a:off x="741363" y="1597366"/>
              <a:ext cx="1615955" cy="49979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just"/>
              <a:r>
                <a:rPr lang="en-IN" sz="1000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I</a:t>
              </a:r>
              <a:r>
                <a:rPr lang="en-US" sz="1000" dirty="0" err="1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dentify</a:t>
              </a:r>
              <a:r>
                <a:rPr lang="en-US" sz="1000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 which regions are the best for sampling SKUs and optimize the time period and route for field marketing representatives</a:t>
              </a:r>
            </a:p>
          </p:txBody>
        </p:sp>
      </p:grpSp>
      <p:grpSp>
        <p:nvGrpSpPr>
          <p:cNvPr id="22" name="Group 33">
            <a:extLst>
              <a:ext uri="{FF2B5EF4-FFF2-40B4-BE49-F238E27FC236}">
                <a16:creationId xmlns:a16="http://schemas.microsoft.com/office/drawing/2014/main" id="{91578064-AD0B-433D-88E5-E79827465274}"/>
              </a:ext>
            </a:extLst>
          </p:cNvPr>
          <p:cNvGrpSpPr/>
          <p:nvPr/>
        </p:nvGrpSpPr>
        <p:grpSpPr>
          <a:xfrm>
            <a:off x="910724" y="2855723"/>
            <a:ext cx="1851193" cy="1349386"/>
            <a:chOff x="741363" y="1224374"/>
            <a:chExt cx="1413819" cy="932633"/>
          </a:xfrm>
        </p:grpSpPr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3C447A4D-6363-476B-9A0E-F45C56F076F9}"/>
                </a:ext>
              </a:extLst>
            </p:cNvPr>
            <p:cNvSpPr txBox="1">
              <a:spLocks/>
            </p:cNvSpPr>
            <p:nvPr/>
          </p:nvSpPr>
          <p:spPr>
            <a:xfrm>
              <a:off x="741363" y="1224374"/>
              <a:ext cx="1408078" cy="406265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Social Media Analysis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and Trend Spotting</a:t>
              </a:r>
            </a:p>
          </p:txBody>
        </p:sp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A9B4FD97-2490-4476-96A3-CDE09DD722FE}"/>
                </a:ext>
              </a:extLst>
            </p:cNvPr>
            <p:cNvSpPr txBox="1">
              <a:spLocks/>
            </p:cNvSpPr>
            <p:nvPr/>
          </p:nvSpPr>
          <p:spPr>
            <a:xfrm>
              <a:off x="741363" y="1625205"/>
              <a:ext cx="1413819" cy="53180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just"/>
              <a:r>
                <a:rPr lang="en-US" sz="1000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Identify impact of different media channels and influencers and understand upcoming trends to enhance product portfolio</a:t>
              </a: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C8B7031A-8D01-4171-ABA6-64F816F4E09D}"/>
              </a:ext>
            </a:extLst>
          </p:cNvPr>
          <p:cNvSpPr txBox="1">
            <a:spLocks/>
          </p:cNvSpPr>
          <p:nvPr/>
        </p:nvSpPr>
        <p:spPr>
          <a:xfrm>
            <a:off x="1384917" y="63215"/>
            <a:ext cx="7249695" cy="545855"/>
          </a:xfrm>
          <a:prstGeom prst="rect">
            <a:avLst/>
          </a:prstGeom>
        </p:spPr>
        <p:txBody>
          <a:bodyPr/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1600" dirty="0"/>
              <a:t>Over and above the activation effectiveness model, we can leverage  advanced analytics for better and faster decision-making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269F195-6681-438C-A98F-86DA038EFECE}"/>
              </a:ext>
            </a:extLst>
          </p:cNvPr>
          <p:cNvGrpSpPr/>
          <p:nvPr/>
        </p:nvGrpSpPr>
        <p:grpSpPr>
          <a:xfrm>
            <a:off x="6405163" y="2997461"/>
            <a:ext cx="2007317" cy="1158168"/>
            <a:chOff x="6557944" y="2996600"/>
            <a:chExt cx="2076668" cy="1158168"/>
          </a:xfrm>
        </p:grpSpPr>
        <p:grpSp>
          <p:nvGrpSpPr>
            <p:cNvPr id="25" name="Group 37">
              <a:extLst>
                <a:ext uri="{FF2B5EF4-FFF2-40B4-BE49-F238E27FC236}">
                  <a16:creationId xmlns:a16="http://schemas.microsoft.com/office/drawing/2014/main" id="{0510E28C-75DA-45AF-9E9B-9CB79002C2C9}"/>
                </a:ext>
              </a:extLst>
            </p:cNvPr>
            <p:cNvGrpSpPr/>
            <p:nvPr/>
          </p:nvGrpSpPr>
          <p:grpSpPr>
            <a:xfrm>
              <a:off x="6557944" y="3198810"/>
              <a:ext cx="2076668" cy="955958"/>
              <a:chOff x="853761" y="1335173"/>
              <a:chExt cx="2076668" cy="755246"/>
            </a:xfrm>
          </p:grpSpPr>
          <p:sp>
            <p:nvSpPr>
              <p:cNvPr id="26" name="Text Placeholder 3">
                <a:extLst>
                  <a:ext uri="{FF2B5EF4-FFF2-40B4-BE49-F238E27FC236}">
                    <a16:creationId xmlns:a16="http://schemas.microsoft.com/office/drawing/2014/main" id="{F4EA061A-2F55-446D-A9F6-E26E5615B8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0365" y="1335173"/>
                <a:ext cx="64" cy="184666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Text Placeholder 3">
                <a:extLst>
                  <a:ext uri="{FF2B5EF4-FFF2-40B4-BE49-F238E27FC236}">
                    <a16:creationId xmlns:a16="http://schemas.microsoft.com/office/drawing/2014/main" id="{D1C07DAD-8954-497F-8E85-4219CBC991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761" y="1604107"/>
                <a:ext cx="2076668" cy="48631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0" indent="0" algn="ctr">
                  <a:buNone/>
                  <a:defRPr sz="16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algn="just"/>
                <a:r>
                  <a:rPr lang="en-IN" sz="10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P</a:t>
                </a:r>
                <a:r>
                  <a:rPr lang="en-US" sz="1000" dirty="0" err="1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lan</a:t>
                </a:r>
                <a:r>
                  <a:rPr lang="en-US" sz="10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 and negotiate with retailers around displays and in-store execution – forecast category and own volume to get better ROI on trade expenditure</a:t>
                </a:r>
              </a:p>
            </p:txBody>
          </p:sp>
        </p:grpSp>
        <p:sp>
          <p:nvSpPr>
            <p:cNvPr id="38" name="Text Placeholder 3">
              <a:extLst>
                <a:ext uri="{FF2B5EF4-FFF2-40B4-BE49-F238E27FC236}">
                  <a16:creationId xmlns:a16="http://schemas.microsoft.com/office/drawing/2014/main" id="{1E872466-A7EC-47A1-9FCB-4E9ABBAE0861}"/>
                </a:ext>
              </a:extLst>
            </p:cNvPr>
            <p:cNvSpPr txBox="1">
              <a:spLocks/>
            </p:cNvSpPr>
            <p:nvPr/>
          </p:nvSpPr>
          <p:spPr>
            <a:xfrm>
              <a:off x="6716215" y="2996600"/>
              <a:ext cx="1902317" cy="437043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r" defTabSz="914400">
                <a:spcBef>
                  <a:spcPct val="20000"/>
                </a:spcBef>
                <a:defRPr/>
              </a:pPr>
              <a:r>
                <a: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CustoMER</a:t>
              </a:r>
              <a:r>
                <a:rPr lang="en-US" dirty="0"/>
                <a:t>®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Retailer Negotiation </a:t>
              </a:r>
              <a:r>
                <a:rPr lang="en-US" sz="1200" b="1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A</a:t>
              </a:r>
              <a:r>
                <a: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nalytics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40" name="Graphic 39" descr="Shopping cart">
            <a:extLst>
              <a:ext uri="{FF2B5EF4-FFF2-40B4-BE49-F238E27FC236}">
                <a16:creationId xmlns:a16="http://schemas.microsoft.com/office/drawing/2014/main" id="{FE7E1073-C863-4E5B-AB2D-FA893E9BA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7958" y="3257925"/>
            <a:ext cx="807267" cy="807267"/>
          </a:xfrm>
          <a:prstGeom prst="rect">
            <a:avLst/>
          </a:prstGeom>
        </p:spPr>
      </p:pic>
      <p:pic>
        <p:nvPicPr>
          <p:cNvPr id="42" name="Graphic 41" descr="Map with pin">
            <a:extLst>
              <a:ext uri="{FF2B5EF4-FFF2-40B4-BE49-F238E27FC236}">
                <a16:creationId xmlns:a16="http://schemas.microsoft.com/office/drawing/2014/main" id="{056EB64C-0758-4BF2-9712-82BF11921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7416" y="1487877"/>
            <a:ext cx="807267" cy="807267"/>
          </a:xfrm>
          <a:prstGeom prst="rect">
            <a:avLst/>
          </a:prstGeom>
        </p:spPr>
      </p:pic>
      <p:pic>
        <p:nvPicPr>
          <p:cNvPr id="44" name="Graphic 43" descr="Connections">
            <a:extLst>
              <a:ext uri="{FF2B5EF4-FFF2-40B4-BE49-F238E27FC236}">
                <a16:creationId xmlns:a16="http://schemas.microsoft.com/office/drawing/2014/main" id="{39C6A21D-18A4-48D7-983D-B6A1DE8728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92170" y="3223347"/>
            <a:ext cx="807267" cy="80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60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0159-48D9-440C-B073-3D89A65C6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976" y="2446573"/>
            <a:ext cx="8229600" cy="2166127"/>
          </a:xfrm>
        </p:spPr>
        <p:txBody>
          <a:bodyPr/>
          <a:lstStyle/>
          <a:p>
            <a:r>
              <a:rPr lang="en-US" sz="4000" dirty="0"/>
              <a:t>Thank You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0F48F-CD4B-4E33-967B-6DFE3C1E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189"/>
            <a:r>
              <a:rPr lang="en-US" dirty="0">
                <a:solidFill>
                  <a:srgbClr val="000000"/>
                </a:solidFill>
                <a:latin typeface="Calibri"/>
              </a:rPr>
              <a:t>confidential –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012797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7A0DF-3FA3-42AB-8EB7-A041E43EF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confidential – for internal use only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ounded Rectangle 1">
            <a:extLst>
              <a:ext uri="{FF2B5EF4-FFF2-40B4-BE49-F238E27FC236}">
                <a16:creationId xmlns:a16="http://schemas.microsoft.com/office/drawing/2014/main" id="{AFEC0921-8490-43C8-9BB9-E006DDB83D75}"/>
              </a:ext>
            </a:extLst>
          </p:cNvPr>
          <p:cNvSpPr/>
          <p:nvPr/>
        </p:nvSpPr>
        <p:spPr>
          <a:xfrm>
            <a:off x="675861" y="1235722"/>
            <a:ext cx="8107436" cy="3400714"/>
          </a:xfrm>
          <a:prstGeom prst="roundRect">
            <a:avLst>
              <a:gd name="adj" fmla="val 2394"/>
            </a:avLst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ysClr val="windowText" lastClr="000000"/>
                </a:solidFill>
              </a:rPr>
              <a:t>In Store execution and Field Marketing events </a:t>
            </a:r>
            <a:r>
              <a:rPr lang="en-US" dirty="0">
                <a:solidFill>
                  <a:sysClr val="windowText" lastClr="000000"/>
                </a:solidFill>
              </a:rPr>
              <a:t>have the most significant impact on sales volume followed by </a:t>
            </a:r>
            <a:r>
              <a:rPr lang="en-US" b="1" dirty="0">
                <a:solidFill>
                  <a:sysClr val="windowText" lastClr="000000"/>
                </a:solidFill>
              </a:rPr>
              <a:t>social media ads</a:t>
            </a:r>
            <a:br>
              <a:rPr lang="en-US" b="1" dirty="0">
                <a:solidFill>
                  <a:sysClr val="windowText" lastClr="000000"/>
                </a:solidFill>
              </a:rPr>
            </a:br>
            <a:endParaRPr lang="en-US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Placing KIND products at </a:t>
            </a:r>
            <a:r>
              <a:rPr lang="en-US" b="1" dirty="0">
                <a:solidFill>
                  <a:sysClr val="windowText" lastClr="000000"/>
                </a:solidFill>
              </a:rPr>
              <a:t>dual locations</a:t>
            </a:r>
            <a:r>
              <a:rPr lang="en-US" dirty="0">
                <a:solidFill>
                  <a:sysClr val="windowText" lastClr="000000"/>
                </a:solidFill>
              </a:rPr>
              <a:t> in-store drives </a:t>
            </a:r>
            <a:r>
              <a:rPr lang="en-US" b="1" dirty="0">
                <a:solidFill>
                  <a:sysClr val="windowText" lastClr="000000"/>
                </a:solidFill>
              </a:rPr>
              <a:t>2.5x</a:t>
            </a:r>
            <a:r>
              <a:rPr lang="en-US" dirty="0">
                <a:solidFill>
                  <a:sysClr val="windowText" lastClr="000000"/>
                </a:solidFill>
              </a:rPr>
              <a:t> or more volume lift </a:t>
            </a:r>
            <a:br>
              <a:rPr lang="en-US" dirty="0">
                <a:solidFill>
                  <a:sysClr val="windowText" lastClr="000000"/>
                </a:solidFill>
              </a:rPr>
            </a:br>
            <a:endParaRPr lang="en-US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Field Marketing(free samples of KIND), on an average, drives ~11% volume uplift</a:t>
            </a:r>
            <a:br>
              <a:rPr lang="en-US" dirty="0">
                <a:solidFill>
                  <a:sysClr val="windowText" lastClr="000000"/>
                </a:solidFill>
              </a:rPr>
            </a:br>
            <a:endParaRPr lang="en-US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Adverts on </a:t>
            </a:r>
            <a:r>
              <a:rPr lang="en-US" b="1" dirty="0">
                <a:solidFill>
                  <a:sysClr val="windowText" lastClr="000000"/>
                </a:solidFill>
              </a:rPr>
              <a:t>Twitter, </a:t>
            </a:r>
            <a:r>
              <a:rPr lang="en-US" dirty="0">
                <a:solidFill>
                  <a:sysClr val="windowText" lastClr="000000"/>
                </a:solidFill>
              </a:rPr>
              <a:t>which have the highest viewership, also have the best ROI on media spends</a:t>
            </a:r>
            <a:br>
              <a:rPr lang="en-US" dirty="0">
                <a:solidFill>
                  <a:sysClr val="windowText" lastClr="000000"/>
                </a:solidFill>
              </a:rPr>
            </a:br>
            <a:endParaRPr lang="en-US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A synergy of </a:t>
            </a:r>
            <a:r>
              <a:rPr lang="en-US" b="1" dirty="0">
                <a:solidFill>
                  <a:sysClr val="windowText" lastClr="000000"/>
                </a:solidFill>
              </a:rPr>
              <a:t>promotions during health awareness weeks </a:t>
            </a:r>
            <a:r>
              <a:rPr lang="en-US" dirty="0">
                <a:solidFill>
                  <a:sysClr val="windowText" lastClr="000000"/>
                </a:solidFill>
              </a:rPr>
              <a:t>would drive the highest ROI on our trade investment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7" name="Picture 2" descr="Image result for insight flat icon">
            <a:extLst>
              <a:ext uri="{FF2B5EF4-FFF2-40B4-BE49-F238E27FC236}">
                <a16:creationId xmlns:a16="http://schemas.microsoft.com/office/drawing/2014/main" id="{341D338D-9C32-417B-99DA-436ED4569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03" y="698584"/>
            <a:ext cx="537138" cy="53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155ADF-F290-4934-9B97-AF63578BCD93}"/>
              </a:ext>
            </a:extLst>
          </p:cNvPr>
          <p:cNvCxnSpPr/>
          <p:nvPr/>
        </p:nvCxnSpPr>
        <p:spPr>
          <a:xfrm flipV="1">
            <a:off x="907455" y="1094658"/>
            <a:ext cx="2621081" cy="546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984F03-BFE4-48AC-96D0-5760F16056A7}"/>
              </a:ext>
            </a:extLst>
          </p:cNvPr>
          <p:cNvSpPr/>
          <p:nvPr/>
        </p:nvSpPr>
        <p:spPr bwMode="auto">
          <a:xfrm>
            <a:off x="897841" y="752331"/>
            <a:ext cx="2166183" cy="354201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0"/>
              </a:spcBef>
              <a:buClrTx/>
            </a:pPr>
            <a:r>
              <a:rPr lang="en-US" sz="1600" b="1" dirty="0">
                <a:solidFill>
                  <a:srgbClr val="A84D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EXECUTIVE SUMMARY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AFE7437-4FEE-4107-93B3-2DEBCD13F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917" y="63215"/>
            <a:ext cx="7249695" cy="545855"/>
          </a:xfrm>
        </p:spPr>
        <p:txBody>
          <a:bodyPr/>
          <a:lstStyle/>
          <a:p>
            <a:r>
              <a:rPr lang="en-IN" sz="1600" spc="0" dirty="0"/>
              <a:t>Using the activation effectiveness model, we were able to give specific recommendations for sales directors  </a:t>
            </a:r>
            <a:endParaRPr lang="en-US" sz="1600" spc="0" dirty="0"/>
          </a:p>
        </p:txBody>
      </p:sp>
    </p:spTree>
    <p:extLst>
      <p:ext uri="{BB962C8B-B14F-4D97-AF65-F5344CB8AC3E}">
        <p14:creationId xmlns:p14="http://schemas.microsoft.com/office/powerpoint/2010/main" val="1610958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A7B3FA-AAA0-47C7-B165-A260F0BCD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B358E2C-41E5-4416-AE36-A3D1B8C8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39" y="1022004"/>
            <a:ext cx="7249695" cy="545855"/>
          </a:xfrm>
        </p:spPr>
        <p:txBody>
          <a:bodyPr>
            <a:noAutofit/>
          </a:bodyPr>
          <a:lstStyle/>
          <a:p>
            <a:r>
              <a:rPr lang="en-US" sz="3200" spc="0" dirty="0"/>
              <a:t>Agenda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ED60644-453A-4872-86BA-7B618A2A0FA8}"/>
              </a:ext>
            </a:extLst>
          </p:cNvPr>
          <p:cNvSpPr txBox="1">
            <a:spLocks/>
          </p:cNvSpPr>
          <p:nvPr/>
        </p:nvSpPr>
        <p:spPr>
          <a:xfrm>
            <a:off x="1521508" y="1857985"/>
            <a:ext cx="7249695" cy="5458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Executive Summary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/>
              <a:t>Introduction to Activation Effectiveness Model</a:t>
            </a: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Objectives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Scope Summary &amp; approach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Insights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0" dirty="0"/>
              <a:t>Enhancing and scaling the model</a:t>
            </a:r>
            <a:r>
              <a:rPr lang="en-US" sz="1800" b="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Beyond activation effectiveness</a:t>
            </a:r>
          </a:p>
        </p:txBody>
      </p:sp>
    </p:spTree>
    <p:extLst>
      <p:ext uri="{BB962C8B-B14F-4D97-AF65-F5344CB8AC3E}">
        <p14:creationId xmlns:p14="http://schemas.microsoft.com/office/powerpoint/2010/main" val="4009738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2188D-2B5E-4258-8B14-4FCD64235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confidential – for internal use only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B4C593C-4C5B-4BEA-8BEF-4E840A2C1855}"/>
              </a:ext>
            </a:extLst>
          </p:cNvPr>
          <p:cNvSpPr txBox="1">
            <a:spLocks/>
          </p:cNvSpPr>
          <p:nvPr/>
        </p:nvSpPr>
        <p:spPr>
          <a:xfrm>
            <a:off x="1291906" y="4493"/>
            <a:ext cx="7835927" cy="545855"/>
          </a:xfrm>
          <a:prstGeom prst="rect">
            <a:avLst/>
          </a:prstGeom>
        </p:spPr>
        <p:txBody>
          <a:bodyPr/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lvl="0"/>
            <a:r>
              <a:rPr lang="en-US" sz="1500" dirty="0"/>
              <a:t>What is a activation effectiveness or sales driver model?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E7C35-700E-4B17-9467-E284A9554F5E}"/>
              </a:ext>
            </a:extLst>
          </p:cNvPr>
          <p:cNvSpPr txBox="1"/>
          <p:nvPr/>
        </p:nvSpPr>
        <p:spPr>
          <a:xfrm>
            <a:off x="319087" y="819643"/>
            <a:ext cx="8230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An activation effectiveness or sales driver </a:t>
            </a:r>
            <a:r>
              <a:rPr 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helps us identify which drivers are affecting sales and their elasticity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EC6F47D-C9DC-4B93-810D-87B377C493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0129249"/>
              </p:ext>
            </p:extLst>
          </p:nvPr>
        </p:nvGraphicFramePr>
        <p:xfrm>
          <a:off x="457200" y="1516319"/>
          <a:ext cx="6877318" cy="3066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9717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A7B3FA-AAA0-47C7-B165-A260F0BCD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B358E2C-41E5-4416-AE36-A3D1B8C8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39" y="1022004"/>
            <a:ext cx="7249695" cy="545855"/>
          </a:xfrm>
        </p:spPr>
        <p:txBody>
          <a:bodyPr>
            <a:noAutofit/>
          </a:bodyPr>
          <a:lstStyle/>
          <a:p>
            <a:r>
              <a:rPr lang="en-US" sz="3200" spc="0" dirty="0"/>
              <a:t>Agenda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ED60644-453A-4872-86BA-7B618A2A0FA8}"/>
              </a:ext>
            </a:extLst>
          </p:cNvPr>
          <p:cNvSpPr txBox="1">
            <a:spLocks/>
          </p:cNvSpPr>
          <p:nvPr/>
        </p:nvSpPr>
        <p:spPr>
          <a:xfrm>
            <a:off x="1521508" y="1857985"/>
            <a:ext cx="7249695" cy="5458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Executive Summary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0" dirty="0"/>
              <a:t>Introduction to Activation Effectiveness Model</a:t>
            </a: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Objectives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Scope Summary &amp; approach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Insights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0" dirty="0"/>
              <a:t>Enhancing and scaling the model</a:t>
            </a:r>
            <a:r>
              <a:rPr lang="en-US" sz="1800" b="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Beyond activation effectiveness</a:t>
            </a:r>
          </a:p>
        </p:txBody>
      </p:sp>
    </p:spTree>
    <p:extLst>
      <p:ext uri="{BB962C8B-B14F-4D97-AF65-F5344CB8AC3E}">
        <p14:creationId xmlns:p14="http://schemas.microsoft.com/office/powerpoint/2010/main" val="354423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>
            <a:extLst>
              <a:ext uri="{FF2B5EF4-FFF2-40B4-BE49-F238E27FC236}">
                <a16:creationId xmlns:a16="http://schemas.microsoft.com/office/drawing/2014/main" id="{6B276773-90AB-4121-B6C6-BED7A6738B99}"/>
              </a:ext>
            </a:extLst>
          </p:cNvPr>
          <p:cNvSpPr txBox="1">
            <a:spLocks/>
          </p:cNvSpPr>
          <p:nvPr/>
        </p:nvSpPr>
        <p:spPr>
          <a:xfrm>
            <a:off x="1291906" y="4493"/>
            <a:ext cx="7835927" cy="545855"/>
          </a:xfrm>
          <a:prstGeom prst="rect">
            <a:avLst/>
          </a:prstGeom>
        </p:spPr>
        <p:txBody>
          <a:bodyPr/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1400" dirty="0"/>
              <a:t>Activation effectiveness aims to answer questions around elasticities of various activations and how to optimize them to increase ROI on investment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8700E67-E2A9-466D-8301-565A905694A3}"/>
              </a:ext>
            </a:extLst>
          </p:cNvPr>
          <p:cNvGrpSpPr/>
          <p:nvPr/>
        </p:nvGrpSpPr>
        <p:grpSpPr>
          <a:xfrm>
            <a:off x="967913" y="2027766"/>
            <a:ext cx="1058595" cy="2477598"/>
            <a:chOff x="1726611" y="2909459"/>
            <a:chExt cx="1411460" cy="3303464"/>
          </a:xfrm>
        </p:grpSpPr>
        <p:grpSp>
          <p:nvGrpSpPr>
            <p:cNvPr id="19" name="Group 23">
              <a:extLst>
                <a:ext uri="{FF2B5EF4-FFF2-40B4-BE49-F238E27FC236}">
                  <a16:creationId xmlns:a16="http://schemas.microsoft.com/office/drawing/2014/main" id="{AAA82AAD-A519-416E-9750-8E635F220D9B}"/>
                </a:ext>
              </a:extLst>
            </p:cNvPr>
            <p:cNvGrpSpPr/>
            <p:nvPr/>
          </p:nvGrpSpPr>
          <p:grpSpPr>
            <a:xfrm>
              <a:off x="1726611" y="2909459"/>
              <a:ext cx="1411460" cy="1535584"/>
              <a:chOff x="2905413" y="1285292"/>
              <a:chExt cx="784417" cy="167561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DE96461-385C-471F-9591-EAC7F0B21466}"/>
                  </a:ext>
                </a:extLst>
              </p:cNvPr>
              <p:cNvSpPr/>
              <p:nvPr/>
            </p:nvSpPr>
            <p:spPr>
              <a:xfrm>
                <a:off x="2905413" y="1392073"/>
                <a:ext cx="784417" cy="15688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F27DD44-CE52-468A-9F0B-B89E0D9CDA64}"/>
                  </a:ext>
                </a:extLst>
              </p:cNvPr>
              <p:cNvSpPr/>
              <p:nvPr/>
            </p:nvSpPr>
            <p:spPr>
              <a:xfrm>
                <a:off x="2905413" y="1285292"/>
                <a:ext cx="784417" cy="1568834"/>
              </a:xfrm>
              <a:prstGeom prst="rect">
                <a:avLst/>
              </a:prstGeom>
              <a:solidFill>
                <a:srgbClr val="E8A3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Activation Effectiveness Analysis</a:t>
                </a:r>
              </a:p>
            </p:txBody>
          </p:sp>
        </p:grpSp>
        <p:grpSp>
          <p:nvGrpSpPr>
            <p:cNvPr id="37" name="Group 225">
              <a:extLst>
                <a:ext uri="{FF2B5EF4-FFF2-40B4-BE49-F238E27FC236}">
                  <a16:creationId xmlns:a16="http://schemas.microsoft.com/office/drawing/2014/main" id="{2FFC4D68-E3C1-4E0F-96C6-C2E574842FF6}"/>
                </a:ext>
              </a:extLst>
            </p:cNvPr>
            <p:cNvGrpSpPr/>
            <p:nvPr/>
          </p:nvGrpSpPr>
          <p:grpSpPr>
            <a:xfrm>
              <a:off x="1865354" y="5084042"/>
              <a:ext cx="1105407" cy="1128881"/>
              <a:chOff x="864537" y="1822859"/>
              <a:chExt cx="971309" cy="971307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A073E2D-E60C-430E-94C3-80B3D7FBE554}"/>
                  </a:ext>
                </a:extLst>
              </p:cNvPr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rgbClr val="E8A3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987872C-9C8B-46E8-9317-5CFE60A13B96}"/>
                  </a:ext>
                </a:extLst>
              </p:cNvPr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2189D60-29E2-4FCB-916A-6D203A0D67C0}"/>
                </a:ext>
              </a:extLst>
            </p:cNvPr>
            <p:cNvSpPr/>
            <p:nvPr/>
          </p:nvSpPr>
          <p:spPr>
            <a:xfrm>
              <a:off x="2180293" y="4168799"/>
              <a:ext cx="504094" cy="51479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C0C5678-438E-4BFA-80EE-A1A12753A03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50251" y="4725735"/>
              <a:ext cx="561361" cy="2101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73CE8B5-659E-4704-B584-227FE39DEE1D}"/>
              </a:ext>
            </a:extLst>
          </p:cNvPr>
          <p:cNvSpPr/>
          <p:nvPr/>
        </p:nvSpPr>
        <p:spPr>
          <a:xfrm>
            <a:off x="504002" y="983477"/>
            <a:ext cx="1986418" cy="1177805"/>
          </a:xfrm>
          <a:prstGeom prst="roundRect">
            <a:avLst/>
          </a:prstGeom>
          <a:noFill/>
          <a:ln>
            <a:solidFill>
              <a:srgbClr val="E8A31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Understand how factors like Price, Field Marketing, Sampling strategy is affecting sales/activation</a:t>
            </a:r>
          </a:p>
        </p:txBody>
      </p:sp>
      <p:pic>
        <p:nvPicPr>
          <p:cNvPr id="73" name="Graphic 72" descr="Network diagram">
            <a:extLst>
              <a:ext uri="{FF2B5EF4-FFF2-40B4-BE49-F238E27FC236}">
                <a16:creationId xmlns:a16="http://schemas.microsoft.com/office/drawing/2014/main" id="{6013DC9A-F5EB-4BE0-88C6-9E3AE411C7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216241" y="3773132"/>
            <a:ext cx="540512" cy="54051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4C570FC-EF7B-4211-BBB5-16750637B6C9}"/>
              </a:ext>
            </a:extLst>
          </p:cNvPr>
          <p:cNvGrpSpPr/>
          <p:nvPr/>
        </p:nvGrpSpPr>
        <p:grpSpPr>
          <a:xfrm>
            <a:off x="2880814" y="1213695"/>
            <a:ext cx="5657790" cy="1914299"/>
            <a:chOff x="821286" y="1131697"/>
            <a:chExt cx="7813326" cy="24793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170DC13-6856-49B6-81FC-4D7EC652B6C1}"/>
                </a:ext>
              </a:extLst>
            </p:cNvPr>
            <p:cNvGrpSpPr/>
            <p:nvPr/>
          </p:nvGrpSpPr>
          <p:grpSpPr>
            <a:xfrm>
              <a:off x="821286" y="1155794"/>
              <a:ext cx="3625208" cy="916818"/>
              <a:chOff x="821286" y="1155794"/>
              <a:chExt cx="3625208" cy="916818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C3E3D92-4F03-4DDD-8BBA-29655A2606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1286" y="1196931"/>
                <a:ext cx="706964" cy="706963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52CE3D3-2731-435E-9490-329532880FC7}"/>
                  </a:ext>
                </a:extLst>
              </p:cNvPr>
              <p:cNvSpPr/>
              <p:nvPr/>
            </p:nvSpPr>
            <p:spPr>
              <a:xfrm>
                <a:off x="1738038" y="1155794"/>
                <a:ext cx="2708456" cy="9168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Which </a:t>
                </a:r>
                <a:r>
                  <a:rPr lang="en-US" sz="1000" b="1" dirty="0"/>
                  <a:t>factor or driver </a:t>
                </a:r>
                <a:r>
                  <a:rPr lang="en-US" sz="1000" dirty="0"/>
                  <a:t>is affecting my sales the most? How much of an effect will a change in a specific driver of sale bring?</a:t>
                </a:r>
                <a:endParaRPr lang="en-IN" sz="1000" dirty="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66D593-DB6D-4B54-A237-52D1AD808E07}"/>
                </a:ext>
              </a:extLst>
            </p:cNvPr>
            <p:cNvSpPr/>
            <p:nvPr/>
          </p:nvSpPr>
          <p:spPr>
            <a:xfrm>
              <a:off x="5926155" y="1131697"/>
              <a:ext cx="2708457" cy="837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chemeClr val="dk1"/>
                  </a:solidFill>
                </a:rPr>
                <a:t>Does having marketing synergy with the </a:t>
              </a:r>
              <a:r>
                <a:rPr lang="en-US" sz="900" b="1" dirty="0">
                  <a:solidFill>
                    <a:schemeClr val="dk1"/>
                  </a:solidFill>
                </a:rPr>
                <a:t>value of the week</a:t>
              </a:r>
              <a:r>
                <a:rPr lang="en-US" sz="900" dirty="0">
                  <a:solidFill>
                    <a:schemeClr val="dk1"/>
                  </a:solidFill>
                </a:rPr>
                <a:t>(e.g. the category structural demand or specific events) help boost my sales?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E2909EE-44D3-41B2-AF84-3ED887BF99F0}"/>
                </a:ext>
              </a:extLst>
            </p:cNvPr>
            <p:cNvSpPr/>
            <p:nvPr/>
          </p:nvSpPr>
          <p:spPr>
            <a:xfrm>
              <a:off x="1738038" y="2773903"/>
              <a:ext cx="2708457" cy="8370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900" dirty="0"/>
                <a:t>Is there an </a:t>
              </a:r>
              <a:r>
                <a:rPr lang="en-GB" sz="900" b="1" dirty="0"/>
                <a:t>interplay of demand elasticity and field marketing </a:t>
              </a:r>
              <a:r>
                <a:rPr lang="en-GB" sz="900" dirty="0"/>
                <a:t>events? Should we focus on marketing events for highly elastic products?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8FBAE-6991-4DE8-82CA-2B677B82BD4A}"/>
                </a:ext>
              </a:extLst>
            </p:cNvPr>
            <p:cNvSpPr/>
            <p:nvPr/>
          </p:nvSpPr>
          <p:spPr>
            <a:xfrm>
              <a:off x="5926155" y="2708897"/>
              <a:ext cx="2708457" cy="837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900" dirty="0"/>
                <a:t>How is distribution and/or </a:t>
              </a:r>
              <a:r>
                <a:rPr lang="en-GB" sz="900" b="1" dirty="0"/>
                <a:t>promotional distribution</a:t>
              </a:r>
              <a:r>
                <a:rPr lang="en-GB" sz="900" dirty="0"/>
                <a:t>(e.g. displays or features) influencing my sales?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533A2A63-FB0C-47CD-A539-B9AFA5453D4C}"/>
              </a:ext>
            </a:extLst>
          </p:cNvPr>
          <p:cNvSpPr/>
          <p:nvPr/>
        </p:nvSpPr>
        <p:spPr>
          <a:xfrm>
            <a:off x="3544652" y="3669469"/>
            <a:ext cx="196124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/>
              <a:t>How much does </a:t>
            </a:r>
            <a:r>
              <a:rPr lang="en-IN" sz="900" b="1" dirty="0"/>
              <a:t>sampling </a:t>
            </a:r>
            <a:r>
              <a:rPr lang="en-IN" sz="900" dirty="0"/>
              <a:t>affect my sales and which SKUs and stores should I prioritize?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77EFD2-0A46-45A4-A8F7-4FFE8BE049BA}"/>
              </a:ext>
            </a:extLst>
          </p:cNvPr>
          <p:cNvSpPr/>
          <p:nvPr/>
        </p:nvSpPr>
        <p:spPr>
          <a:xfrm>
            <a:off x="6577355" y="3649159"/>
            <a:ext cx="196124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00" dirty="0"/>
              <a:t>How does </a:t>
            </a:r>
            <a:r>
              <a:rPr lang="en-IN" sz="900" b="1" dirty="0"/>
              <a:t>social media marketing </a:t>
            </a:r>
            <a:r>
              <a:rPr lang="en-IN" sz="900" dirty="0"/>
              <a:t>impact my sales and which platforms have the highest ROI?</a:t>
            </a:r>
          </a:p>
        </p:txBody>
      </p:sp>
      <p:pic>
        <p:nvPicPr>
          <p:cNvPr id="11266" name="Picture 2" descr="Image result for facebook twitter instagram snapchat logo">
            <a:extLst>
              <a:ext uri="{FF2B5EF4-FFF2-40B4-BE49-F238E27FC236}">
                <a16:creationId xmlns:a16="http://schemas.microsoft.com/office/drawing/2014/main" id="{21E087AD-0D62-4485-B120-20AE2548F1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0" t="5747" r="7711" b="8503"/>
          <a:stretch/>
        </p:blipFill>
        <p:spPr bwMode="auto">
          <a:xfrm>
            <a:off x="5913776" y="3610344"/>
            <a:ext cx="688083" cy="67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sampling products logo">
            <a:extLst>
              <a:ext uri="{FF2B5EF4-FFF2-40B4-BE49-F238E27FC236}">
                <a16:creationId xmlns:a16="http://schemas.microsoft.com/office/drawing/2014/main" id="{3AC26AB0-1C31-4B85-B398-18BDCF6ED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513" y="3601661"/>
            <a:ext cx="688084" cy="68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CBDB8F-3256-4F3D-BC7A-0B8DAF9DDA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619"/>
          <a:stretch/>
        </p:blipFill>
        <p:spPr>
          <a:xfrm>
            <a:off x="5842675" y="2455859"/>
            <a:ext cx="700131" cy="646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814259-2CB4-438C-B366-1C648981B1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441" t="16693" r="20595" b="22682"/>
          <a:stretch/>
        </p:blipFill>
        <p:spPr>
          <a:xfrm>
            <a:off x="5791361" y="1287503"/>
            <a:ext cx="751445" cy="545855"/>
          </a:xfrm>
          <a:prstGeom prst="rect">
            <a:avLst/>
          </a:prstGeom>
        </p:spPr>
      </p:pic>
      <p:pic>
        <p:nvPicPr>
          <p:cNvPr id="9" name="Graphic 8" descr="Gears">
            <a:extLst>
              <a:ext uri="{FF2B5EF4-FFF2-40B4-BE49-F238E27FC236}">
                <a16:creationId xmlns:a16="http://schemas.microsoft.com/office/drawing/2014/main" id="{5BD66257-BD0A-4A86-B20C-A649628BA9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58723" y="2455859"/>
            <a:ext cx="646331" cy="646331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F1EEE9A-0302-4981-85F9-427591346F06}"/>
              </a:ext>
            </a:extLst>
          </p:cNvPr>
          <p:cNvSpPr/>
          <p:nvPr/>
        </p:nvSpPr>
        <p:spPr>
          <a:xfrm>
            <a:off x="2654928" y="974154"/>
            <a:ext cx="5911913" cy="3472011"/>
          </a:xfrm>
          <a:prstGeom prst="roundRect">
            <a:avLst>
              <a:gd name="adj" fmla="val 3246"/>
            </a:avLst>
          </a:prstGeom>
          <a:noFill/>
          <a:ln w="12700">
            <a:solidFill>
              <a:schemeClr val="bg2">
                <a:lumMod val="6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20482" name="Picture 2" descr="Image result for question mark logo">
            <a:extLst>
              <a:ext uri="{FF2B5EF4-FFF2-40B4-BE49-F238E27FC236}">
                <a16:creationId xmlns:a16="http://schemas.microsoft.com/office/drawing/2014/main" id="{6688DD93-1FA5-4556-8228-D633A5A5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802" y="777093"/>
            <a:ext cx="369325" cy="37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34033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A7B3FA-AAA0-47C7-B165-A260F0BCD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confidential – for internal use only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B358E2C-41E5-4416-AE36-A3D1B8C8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39" y="1022004"/>
            <a:ext cx="7249695" cy="545855"/>
          </a:xfrm>
        </p:spPr>
        <p:txBody>
          <a:bodyPr>
            <a:noAutofit/>
          </a:bodyPr>
          <a:lstStyle/>
          <a:p>
            <a:r>
              <a:rPr lang="en-US" sz="3200" spc="0" dirty="0"/>
              <a:t>Agenda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ED60644-453A-4872-86BA-7B618A2A0FA8}"/>
              </a:ext>
            </a:extLst>
          </p:cNvPr>
          <p:cNvSpPr txBox="1">
            <a:spLocks/>
          </p:cNvSpPr>
          <p:nvPr/>
        </p:nvSpPr>
        <p:spPr>
          <a:xfrm>
            <a:off x="1521508" y="1857985"/>
            <a:ext cx="7249695" cy="5458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Executive Summary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0" dirty="0"/>
              <a:t>Introduction to Activation Effectiveness Model</a:t>
            </a: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Objectives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Scope Summary &amp; approach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Insights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0" dirty="0"/>
              <a:t>Enhancing and scaling the model</a:t>
            </a:r>
            <a:r>
              <a:rPr lang="en-US" sz="1800" b="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/>
              <a:t>Beyond activation effectiveness</a:t>
            </a:r>
          </a:p>
        </p:txBody>
      </p:sp>
    </p:spTree>
    <p:extLst>
      <p:ext uri="{BB962C8B-B14F-4D97-AF65-F5344CB8AC3E}">
        <p14:creationId xmlns:p14="http://schemas.microsoft.com/office/powerpoint/2010/main" val="2242455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D0918BAF-D1D6-4106-B76D-CE237C37AC91}"/>
              </a:ext>
            </a:extLst>
          </p:cNvPr>
          <p:cNvGrpSpPr/>
          <p:nvPr/>
        </p:nvGrpSpPr>
        <p:grpSpPr>
          <a:xfrm>
            <a:off x="549113" y="785682"/>
            <a:ext cx="2263928" cy="2968262"/>
            <a:chOff x="163201" y="630316"/>
            <a:chExt cx="3634153" cy="3373635"/>
          </a:xfrm>
        </p:grpSpPr>
        <p:graphicFrame>
          <p:nvGraphicFramePr>
            <p:cNvPr id="14" name="Diagram 13">
              <a:extLst>
                <a:ext uri="{FF2B5EF4-FFF2-40B4-BE49-F238E27FC236}">
                  <a16:creationId xmlns:a16="http://schemas.microsoft.com/office/drawing/2014/main" id="{8AF21F3A-3BC1-499B-B689-D18E43485A1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2961197"/>
                </p:ext>
              </p:extLst>
            </p:nvPr>
          </p:nvGraphicFramePr>
          <p:xfrm>
            <a:off x="163201" y="630316"/>
            <a:ext cx="3634153" cy="23996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56A409B-882C-45C0-94EF-6AC192C01C1D}"/>
                </a:ext>
              </a:extLst>
            </p:cNvPr>
            <p:cNvSpPr/>
            <p:nvPr/>
          </p:nvSpPr>
          <p:spPr>
            <a:xfrm>
              <a:off x="772026" y="3262162"/>
              <a:ext cx="2507978" cy="393962"/>
            </a:xfrm>
            <a:prstGeom prst="roundRect">
              <a:avLst/>
            </a:prstGeom>
            <a:solidFill>
              <a:srgbClr val="123C6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Data Quality Management Layer</a:t>
              </a:r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21860244-F686-4034-A722-96733F19BFCF}"/>
                </a:ext>
              </a:extLst>
            </p:cNvPr>
            <p:cNvSpPr/>
            <p:nvPr/>
          </p:nvSpPr>
          <p:spPr>
            <a:xfrm>
              <a:off x="1790702" y="3759663"/>
              <a:ext cx="410308" cy="244288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8C995ADB-5ED2-4A2C-9CC9-3443584FD8C9}"/>
                </a:ext>
              </a:extLst>
            </p:cNvPr>
            <p:cNvSpPr/>
            <p:nvPr/>
          </p:nvSpPr>
          <p:spPr>
            <a:xfrm>
              <a:off x="1786599" y="2951247"/>
              <a:ext cx="410308" cy="244288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153EBCC-F87E-46C6-B5F6-1057EB3BEB1C}"/>
              </a:ext>
            </a:extLst>
          </p:cNvPr>
          <p:cNvSpPr/>
          <p:nvPr/>
        </p:nvSpPr>
        <p:spPr>
          <a:xfrm>
            <a:off x="529937" y="725488"/>
            <a:ext cx="2206626" cy="3692525"/>
          </a:xfrm>
          <a:prstGeom prst="roundRect">
            <a:avLst>
              <a:gd name="adj" fmla="val 3246"/>
            </a:avLst>
          </a:prstGeom>
          <a:noFill/>
          <a:ln>
            <a:solidFill>
              <a:schemeClr val="bg2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F78009F-B19E-4642-9EC4-60FE843783C0}"/>
              </a:ext>
            </a:extLst>
          </p:cNvPr>
          <p:cNvSpPr/>
          <p:nvPr/>
        </p:nvSpPr>
        <p:spPr>
          <a:xfrm>
            <a:off x="1044286" y="4284805"/>
            <a:ext cx="1330568" cy="269671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2060"/>
                </a:solidFill>
              </a:rPr>
              <a:t>Create analytical dataset with all drivers*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413E39-53D3-4670-BA1A-AA763ABA0EFD}"/>
              </a:ext>
            </a:extLst>
          </p:cNvPr>
          <p:cNvSpPr/>
          <p:nvPr/>
        </p:nvSpPr>
        <p:spPr>
          <a:xfrm>
            <a:off x="2320302" y="4145085"/>
            <a:ext cx="545855" cy="545855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34DB694-2A8E-405C-B9D6-09F1E9CD5B67}"/>
              </a:ext>
            </a:extLst>
          </p:cNvPr>
          <p:cNvSpPr/>
          <p:nvPr/>
        </p:nvSpPr>
        <p:spPr>
          <a:xfrm>
            <a:off x="928385" y="3759060"/>
            <a:ext cx="1562367" cy="290411"/>
          </a:xfrm>
          <a:prstGeom prst="roundRect">
            <a:avLst/>
          </a:prstGeom>
          <a:solidFill>
            <a:srgbClr val="123C6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dirty="0"/>
              <a:t>A</a:t>
            </a:r>
            <a:r>
              <a:rPr lang="en-US" sz="900" dirty="0"/>
              <a:t>nalytical Dataset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614E57C-9F60-4681-B7D1-6C97C6DD8324}"/>
              </a:ext>
            </a:extLst>
          </p:cNvPr>
          <p:cNvCxnSpPr>
            <a:cxnSpLocks/>
          </p:cNvCxnSpPr>
          <p:nvPr/>
        </p:nvCxnSpPr>
        <p:spPr>
          <a:xfrm>
            <a:off x="2866157" y="2429647"/>
            <a:ext cx="4537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F2635139-B6BB-4560-A5F6-BB0E5AAAFD1F}"/>
              </a:ext>
            </a:extLst>
          </p:cNvPr>
          <p:cNvSpPr/>
          <p:nvPr/>
        </p:nvSpPr>
        <p:spPr>
          <a:xfrm>
            <a:off x="3449489" y="725487"/>
            <a:ext cx="2206626" cy="3692525"/>
          </a:xfrm>
          <a:prstGeom prst="roundRect">
            <a:avLst>
              <a:gd name="adj" fmla="val 3246"/>
            </a:avLst>
          </a:prstGeom>
          <a:noFill/>
          <a:ln>
            <a:solidFill>
              <a:schemeClr val="bg2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436F91D-65A8-4BA7-A1B9-7FE5E3165E23}"/>
              </a:ext>
            </a:extLst>
          </p:cNvPr>
          <p:cNvSpPr/>
          <p:nvPr/>
        </p:nvSpPr>
        <p:spPr>
          <a:xfrm>
            <a:off x="3963839" y="4315978"/>
            <a:ext cx="1330568" cy="205326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2060"/>
                </a:solidFill>
              </a:rPr>
              <a:t>Engineer Features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AACE1CA-BCF3-460D-90D3-194E14717749}"/>
              </a:ext>
            </a:extLst>
          </p:cNvPr>
          <p:cNvSpPr/>
          <p:nvPr/>
        </p:nvSpPr>
        <p:spPr>
          <a:xfrm>
            <a:off x="5262902" y="4145084"/>
            <a:ext cx="545855" cy="545855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rgbClr val="002060"/>
                </a:solidFill>
              </a:rPr>
              <a:t>2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1A07241-2190-4F20-B453-CCE59B47E80F}"/>
              </a:ext>
            </a:extLst>
          </p:cNvPr>
          <p:cNvCxnSpPr>
            <a:cxnSpLocks/>
          </p:cNvCxnSpPr>
          <p:nvPr/>
        </p:nvCxnSpPr>
        <p:spPr>
          <a:xfrm>
            <a:off x="5808757" y="1466760"/>
            <a:ext cx="4537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E87878E-A229-4FF7-9AA9-7465C60CAE93}"/>
              </a:ext>
            </a:extLst>
          </p:cNvPr>
          <p:cNvSpPr/>
          <p:nvPr/>
        </p:nvSpPr>
        <p:spPr>
          <a:xfrm>
            <a:off x="3604840" y="900933"/>
            <a:ext cx="1909628" cy="811769"/>
          </a:xfrm>
          <a:prstGeom prst="roundRect">
            <a:avLst/>
          </a:prstGeom>
          <a:noFill/>
          <a:ln>
            <a:solidFill>
              <a:srgbClr val="123C6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ysClr val="windowText" lastClr="000000"/>
                </a:solidFill>
              </a:rPr>
              <a:t>Harmonize data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ysClr val="windowText" lastClr="000000"/>
                </a:solidFill>
              </a:rPr>
              <a:t>Collate data from multiple files and levels to a standard level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9C20781-B8E6-43FE-AC56-7BB2E5A10947}"/>
              </a:ext>
            </a:extLst>
          </p:cNvPr>
          <p:cNvSpPr/>
          <p:nvPr/>
        </p:nvSpPr>
        <p:spPr>
          <a:xfrm>
            <a:off x="3604840" y="1795414"/>
            <a:ext cx="1909628" cy="701087"/>
          </a:xfrm>
          <a:prstGeom prst="roundRect">
            <a:avLst/>
          </a:prstGeom>
          <a:noFill/>
          <a:ln>
            <a:solidFill>
              <a:srgbClr val="123C6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ysClr val="windowText" lastClr="000000"/>
                </a:solidFill>
              </a:rPr>
              <a:t>Equivalize Sales Volume and Price</a:t>
            </a:r>
          </a:p>
          <a:p>
            <a:r>
              <a:rPr lang="en-US" sz="1050" dirty="0">
                <a:solidFill>
                  <a:sysClr val="windowText" lastClr="000000"/>
                </a:solidFill>
              </a:rPr>
              <a:t>EQ factor based std. pack sizes</a:t>
            </a:r>
          </a:p>
          <a:p>
            <a:endParaRPr 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AC52FF1-D8DA-4DDF-B03F-87ACF313B14A}"/>
              </a:ext>
            </a:extLst>
          </p:cNvPr>
          <p:cNvSpPr/>
          <p:nvPr/>
        </p:nvSpPr>
        <p:spPr>
          <a:xfrm>
            <a:off x="3604840" y="3521372"/>
            <a:ext cx="1909628" cy="638622"/>
          </a:xfrm>
          <a:prstGeom prst="roundRect">
            <a:avLst/>
          </a:prstGeom>
          <a:noFill/>
          <a:ln>
            <a:solidFill>
              <a:srgbClr val="123C6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ysClr val="windowText" lastClr="000000"/>
                </a:solidFill>
              </a:rPr>
              <a:t>Multicollinear Drivers</a:t>
            </a:r>
            <a:r>
              <a:rPr lang="en-US" sz="1350" b="1" dirty="0">
                <a:solidFill>
                  <a:sysClr val="windowText" lastClr="000000"/>
                </a:solidFill>
              </a:rPr>
              <a:t> </a:t>
            </a:r>
          </a:p>
          <a:p>
            <a:r>
              <a:rPr lang="en-US" sz="1050" dirty="0">
                <a:solidFill>
                  <a:sysClr val="windowText" lastClr="000000"/>
                </a:solidFill>
              </a:rPr>
              <a:t>Identify and treat highly correlated drivers</a:t>
            </a:r>
            <a:br>
              <a:rPr lang="en-US" sz="1050" dirty="0">
                <a:solidFill>
                  <a:sysClr val="windowText" lastClr="000000"/>
                </a:solidFill>
              </a:rPr>
            </a:br>
            <a:endParaRPr 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2E70CBF-F57D-43E2-A5E6-2898CE088909}"/>
              </a:ext>
            </a:extLst>
          </p:cNvPr>
          <p:cNvSpPr/>
          <p:nvPr/>
        </p:nvSpPr>
        <p:spPr>
          <a:xfrm>
            <a:off x="3604839" y="2584626"/>
            <a:ext cx="1909628" cy="833453"/>
          </a:xfrm>
          <a:prstGeom prst="roundRect">
            <a:avLst/>
          </a:prstGeom>
          <a:noFill/>
          <a:ln>
            <a:solidFill>
              <a:srgbClr val="123C6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ysClr val="windowText" lastClr="000000"/>
                </a:solidFill>
              </a:rPr>
              <a:t>Factor Analysis</a:t>
            </a:r>
            <a:endParaRPr lang="en-US" sz="1350" b="1" dirty="0">
              <a:solidFill>
                <a:sysClr val="windowText" lastClr="000000"/>
              </a:solidFill>
            </a:endParaRPr>
          </a:p>
          <a:p>
            <a:r>
              <a:rPr lang="en-US" sz="1050" dirty="0">
                <a:solidFill>
                  <a:sysClr val="windowText" lastClr="000000"/>
                </a:solidFill>
              </a:rPr>
              <a:t>Perform factor analysis to understand key factors to go into model</a:t>
            </a:r>
            <a:br>
              <a:rPr lang="en-US" sz="1050" dirty="0">
                <a:solidFill>
                  <a:sysClr val="windowText" lastClr="000000"/>
                </a:solidFill>
              </a:rPr>
            </a:br>
            <a:endParaRPr lang="en-US" sz="1050" dirty="0">
              <a:solidFill>
                <a:sysClr val="windowText" lastClr="00000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82D83C6-4EB1-48E6-B2AE-BF1783862E5E}"/>
              </a:ext>
            </a:extLst>
          </p:cNvPr>
          <p:cNvGrpSpPr/>
          <p:nvPr/>
        </p:nvGrpSpPr>
        <p:grpSpPr>
          <a:xfrm>
            <a:off x="6431110" y="725487"/>
            <a:ext cx="2375240" cy="3966388"/>
            <a:chOff x="8633799" y="975822"/>
            <a:chExt cx="3166986" cy="5127204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82B1FD02-8E0C-4FB7-A72F-CDA637672272}"/>
                </a:ext>
              </a:extLst>
            </p:cNvPr>
            <p:cNvSpPr/>
            <p:nvPr/>
          </p:nvSpPr>
          <p:spPr>
            <a:xfrm>
              <a:off x="8633799" y="975822"/>
              <a:ext cx="2942167" cy="4773189"/>
            </a:xfrm>
            <a:prstGeom prst="roundRect">
              <a:avLst>
                <a:gd name="adj" fmla="val 3246"/>
              </a:avLst>
            </a:prstGeom>
            <a:noFill/>
            <a:ln>
              <a:solidFill>
                <a:schemeClr val="bg2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5A044A26-AF95-40B8-A0DE-243E2249B766}"/>
                </a:ext>
              </a:extLst>
            </p:cNvPr>
            <p:cNvSpPr/>
            <p:nvPr/>
          </p:nvSpPr>
          <p:spPr>
            <a:xfrm>
              <a:off x="9304086" y="5617117"/>
              <a:ext cx="1774091" cy="258569"/>
            </a:xfrm>
            <a:prstGeom prst="round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002060"/>
                  </a:solidFill>
                </a:rPr>
                <a:t>Statistical Modeling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EAAA9B-513E-4FF8-A9A5-DBAFAC5B156D}"/>
                </a:ext>
              </a:extLst>
            </p:cNvPr>
            <p:cNvSpPr/>
            <p:nvPr/>
          </p:nvSpPr>
          <p:spPr>
            <a:xfrm>
              <a:off x="11072978" y="5397419"/>
              <a:ext cx="727807" cy="705607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700" b="1" dirty="0">
                  <a:solidFill>
                    <a:srgbClr val="002060"/>
                  </a:solidFill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8058964-CC65-4A31-AA8B-A88D6246F154}"/>
                  </a:ext>
                </a:extLst>
              </p:cNvPr>
              <p:cNvSpPr/>
              <p:nvPr/>
            </p:nvSpPr>
            <p:spPr>
              <a:xfrm>
                <a:off x="6575799" y="2171628"/>
                <a:ext cx="2284065" cy="412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7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𝑳𝒐𝒈</m:t>
                    </m:r>
                    <m:d>
                      <m:dPr>
                        <m:ctrlPr>
                          <a:rPr lang="en-US" sz="7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7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𝑺𝒂𝒍𝒆𝒔</m:t>
                        </m:r>
                        <m:r>
                          <a:rPr lang="en-US" sz="7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7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𝑼𝒏𝒊𝒕𝒔</m:t>
                        </m:r>
                      </m:e>
                    </m:d>
                    <m:r>
                      <a:rPr lang="en-US" sz="7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700" i="1">
                            <a:solidFill>
                              <a:srgbClr val="E8A31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i="1">
                            <a:solidFill>
                              <a:srgbClr val="E8A311"/>
                            </a:solidFill>
                            <a:latin typeface="Cambria Math" panose="02040503050406030204" pitchFamily="18" charset="0"/>
                          </a:rPr>
                          <m:t>𝐿𝑜𝑔</m:t>
                        </m:r>
                        <m:r>
                          <a:rPr lang="en-US" sz="700" i="1">
                            <a:solidFill>
                              <a:srgbClr val="E8A31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700" i="1">
                            <a:solidFill>
                              <a:srgbClr val="E8A311"/>
                            </a:solidFill>
                            <a:latin typeface="Cambria Math" panose="02040503050406030204" pitchFamily="18" charset="0"/>
                          </a:rPr>
                          <m:t>𝑃𝑟𝑖𝑐𝑒</m:t>
                        </m:r>
                        <m:r>
                          <a:rPr lang="en-US" sz="700" i="1">
                            <a:solidFill>
                              <a:srgbClr val="E8A31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700" i="1">
                            <a:solidFill>
                              <a:srgbClr val="E8A31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700" i="1">
                            <a:solidFill>
                              <a:srgbClr val="E8A311"/>
                            </a:solidFill>
                            <a:latin typeface="Cambria Math" panose="02040503050406030204" pitchFamily="18" charset="0"/>
                          </a:rPr>
                          <m:t>1  </m:t>
                        </m:r>
                      </m:sub>
                    </m:sSub>
                    <m:r>
                      <a:rPr lang="en-US" sz="7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𝑅𝑒𝑔𝑖𝑜𝑛</m:t>
                        </m:r>
                        <m:r>
                          <a:rPr lang="en-US" sz="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𝑆𝑎𝑚𝑝𝑙𝑖𝑛𝑔</m:t>
                        </m:r>
                        <m:r>
                          <a:rPr lang="en-US" sz="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𝑆𝑐𝑜𝑟𝑒</m:t>
                        </m:r>
                        <m:r>
                          <a:rPr lang="en-US" sz="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)</m:t>
                        </m:r>
                        <m:r>
                          <a:rPr lang="en-US" sz="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sub>
                    </m:sSub>
                  </m:oMath>
                </a14:m>
                <a:r>
                  <a:rPr lang="en-US" sz="700" dirty="0"/>
                  <a:t>+ </a:t>
                </a:r>
                <a:r>
                  <a:rPr lang="en-US" sz="700" dirty="0">
                    <a:solidFill>
                      <a:srgbClr val="ADC11C"/>
                    </a:solidFill>
                  </a:rPr>
                  <a:t>(Media Spend)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00" i="1">
                            <a:solidFill>
                              <a:srgbClr val="ADC11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i="1">
                            <a:solidFill>
                              <a:srgbClr val="ADC11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700" i="1">
                            <a:solidFill>
                              <a:srgbClr val="ADC11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700" i="1">
                            <a:solidFill>
                              <a:srgbClr val="ADC11C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sub>
                    </m:sSub>
                    <m:r>
                      <a:rPr lang="en-US" sz="700" i="1">
                        <a:solidFill>
                          <a:srgbClr val="ADC11C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sz="700" i="1" dirty="0">
                  <a:solidFill>
                    <a:srgbClr val="ADC11C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700" dirty="0">
                    <a:solidFill>
                      <a:srgbClr val="70B7E7"/>
                    </a:solidFill>
                  </a:rPr>
                  <a:t>(Field Marketing)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00" i="1">
                            <a:solidFill>
                              <a:srgbClr val="70B7E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i="1">
                            <a:solidFill>
                              <a:srgbClr val="70B7E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700" i="1">
                            <a:solidFill>
                              <a:srgbClr val="70B7E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700" i="1">
                            <a:solidFill>
                              <a:srgbClr val="70B7E7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sub>
                    </m:sSub>
                    <m:r>
                      <a:rPr lang="en-US" sz="700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sz="7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8058964-CC65-4A31-AA8B-A88D6246F1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799" y="2171628"/>
                <a:ext cx="2284065" cy="412998"/>
              </a:xfrm>
              <a:prstGeom prst="rect">
                <a:avLst/>
              </a:prstGeom>
              <a:blipFill>
                <a:blip r:embed="rId7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>
            <a:extLst>
              <a:ext uri="{FF2B5EF4-FFF2-40B4-BE49-F238E27FC236}">
                <a16:creationId xmlns:a16="http://schemas.microsoft.com/office/drawing/2014/main" id="{FCFE6F00-0F93-4E2C-B9EF-DAB0683A4A30}"/>
              </a:ext>
            </a:extLst>
          </p:cNvPr>
          <p:cNvSpPr txBox="1"/>
          <p:nvPr/>
        </p:nvSpPr>
        <p:spPr>
          <a:xfrm>
            <a:off x="6575799" y="973191"/>
            <a:ext cx="19172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200" dirty="0">
                <a:solidFill>
                  <a:srgbClr val="000000"/>
                </a:solidFill>
                <a:latin typeface="Marsfont"/>
              </a:rPr>
              <a:t>A predictive model using </a:t>
            </a:r>
            <a:r>
              <a:rPr lang="en-US" sz="1200" b="1" dirty="0">
                <a:solidFill>
                  <a:srgbClr val="000000"/>
                </a:solidFill>
                <a:latin typeface="Marsfont"/>
              </a:rPr>
              <a:t>ElasticNet regression algorithm</a:t>
            </a:r>
            <a:r>
              <a:rPr lang="en-US" sz="1200" dirty="0">
                <a:solidFill>
                  <a:srgbClr val="000000"/>
                </a:solidFill>
                <a:latin typeface="Marsfont"/>
              </a:rPr>
              <a:t>, to understand the effect of activation drivers</a:t>
            </a:r>
            <a:endParaRPr lang="en-US" sz="1200" b="1" baseline="30000" dirty="0"/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48B32BEA-18B2-4A80-96C4-ED1ADE2F1150}"/>
              </a:ext>
            </a:extLst>
          </p:cNvPr>
          <p:cNvSpPr txBox="1">
            <a:spLocks/>
          </p:cNvSpPr>
          <p:nvPr/>
        </p:nvSpPr>
        <p:spPr>
          <a:xfrm>
            <a:off x="1291906" y="4493"/>
            <a:ext cx="7835927" cy="545855"/>
          </a:xfrm>
          <a:prstGeom prst="rect">
            <a:avLst/>
          </a:prstGeom>
        </p:spPr>
        <p:txBody>
          <a:bodyPr/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lvl="0"/>
            <a:r>
              <a:rPr lang="en-US" sz="1500" dirty="0"/>
              <a:t>As a pilot assessment, the scope for this was limited to 20 Tesco stores in London, with data from Jan ’19 to July ’19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12290" name="Picture 2" descr="Image result for tsco logo">
            <a:extLst>
              <a:ext uri="{FF2B5EF4-FFF2-40B4-BE49-F238E27FC236}">
                <a16:creationId xmlns:a16="http://schemas.microsoft.com/office/drawing/2014/main" id="{81511F19-AAEC-4021-B290-46F1604A8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5" t="23019" r="12019" b="30845"/>
          <a:stretch/>
        </p:blipFill>
        <p:spPr bwMode="auto">
          <a:xfrm>
            <a:off x="614125" y="762942"/>
            <a:ext cx="628519" cy="21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FCC652-7C58-413D-9E94-93E5E2EFA74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637"/>
          <a:stretch/>
        </p:blipFill>
        <p:spPr>
          <a:xfrm>
            <a:off x="6530466" y="2959028"/>
            <a:ext cx="2007912" cy="91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823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6_KIND theme">
  <a:themeElements>
    <a:clrScheme name="KIN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AAB00"/>
      </a:accent1>
      <a:accent2>
        <a:srgbClr val="EE351A"/>
      </a:accent2>
      <a:accent3>
        <a:srgbClr val="A8B400"/>
      </a:accent3>
      <a:accent4>
        <a:srgbClr val="5EB6E4"/>
      </a:accent4>
      <a:accent5>
        <a:srgbClr val="EAAB00"/>
      </a:accent5>
      <a:accent6>
        <a:srgbClr val="EE351A"/>
      </a:accent6>
      <a:hlink>
        <a:srgbClr val="EAAB00"/>
      </a:hlink>
      <a:folHlink>
        <a:srgbClr val="EAAB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KIND theme" id="{BC949082-C1FF-4937-932F-FA011B7E89FD}" vid="{10DEA8C4-3DAA-4ACC-82DC-91A0ABC33A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3867935-9751-4FAE-83B0-6FDE43DA7E82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238261E73C88439BB98AF91E7C8BB9" ma:contentTypeVersion="12" ma:contentTypeDescription="Create a new document." ma:contentTypeScope="" ma:versionID="ce24275585ad6faa1994631f599f0ad0">
  <xsd:schema xmlns:xsd="http://www.w3.org/2001/XMLSchema" xmlns:xs="http://www.w3.org/2001/XMLSchema" xmlns:p="http://schemas.microsoft.com/office/2006/metadata/properties" xmlns:ns2="df96cac6-5edc-4d96-a14f-21dec8cebb64" xmlns:ns3="e6f9aa0a-a4db-4c69-b1fa-f7c559ce6762" targetNamespace="http://schemas.microsoft.com/office/2006/metadata/properties" ma:root="true" ma:fieldsID="e48c4e51891a7ad7a9848e84a11e2199" ns2:_="" ns3:_="">
    <xsd:import namespace="df96cac6-5edc-4d96-a14f-21dec8cebb64"/>
    <xsd:import namespace="e6f9aa0a-a4db-4c69-b1fa-f7c559ce67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6cac6-5edc-4d96-a14f-21dec8cebb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f9aa0a-a4db-4c69-b1fa-f7c559ce676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11CDA2-C26B-4F1E-A80B-1B70D8FFA69B}">
  <ds:schemaRefs>
    <ds:schemaRef ds:uri="http://schemas.microsoft.com/office/2006/metadata/properties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df96cac6-5edc-4d96-a14f-21dec8cebb64"/>
    <ds:schemaRef ds:uri="e6f9aa0a-a4db-4c69-b1fa-f7c559ce6762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04F9874-03EE-4CFA-8F36-20C13BEFED4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2B20C5-A369-44D0-BFDE-D76FB3210279}"/>
</file>

<file path=docProps/app.xml><?xml version="1.0" encoding="utf-8"?>
<Properties xmlns="http://schemas.openxmlformats.org/officeDocument/2006/extended-properties" xmlns:vt="http://schemas.openxmlformats.org/officeDocument/2006/docPropsVTypes">
  <Template>Mars Inc Global 16x9</Template>
  <TotalTime>5956</TotalTime>
  <Words>1878</Words>
  <Application>Microsoft Office PowerPoint</Application>
  <PresentationFormat>On-screen Show (16:9)</PresentationFormat>
  <Paragraphs>375</Paragraphs>
  <Slides>28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Cambria Math</vt:lpstr>
      <vt:lpstr>FontAwesome</vt:lpstr>
      <vt:lpstr>Georgia</vt:lpstr>
      <vt:lpstr>Helvetica</vt:lpstr>
      <vt:lpstr>Marsfont</vt:lpstr>
      <vt:lpstr>Wingdings</vt:lpstr>
      <vt:lpstr>6_KIND theme</vt:lpstr>
      <vt:lpstr>think-cell Slide</vt:lpstr>
      <vt:lpstr>KIND 360 – Art of the Possible Activation Effectiveness</vt:lpstr>
      <vt:lpstr>Agenda</vt:lpstr>
      <vt:lpstr>Using the activation effectiveness model, we were able to give specific recommendations for sales directors  </vt:lpstr>
      <vt:lpstr>Agenda</vt:lpstr>
      <vt:lpstr>PowerPoint Presentation</vt:lpstr>
      <vt:lpstr>Agenda</vt:lpstr>
      <vt:lpstr>PowerPoint Presentation</vt:lpstr>
      <vt:lpstr>Agenda</vt:lpstr>
      <vt:lpstr>PowerPoint Presentation</vt:lpstr>
      <vt:lpstr>Agenda</vt:lpstr>
      <vt:lpstr>PowerPoint Presentation</vt:lpstr>
      <vt:lpstr>Value of the Week</vt:lpstr>
      <vt:lpstr>What is value of the week? </vt:lpstr>
      <vt:lpstr>KIND products do not seem to follow any category structural demand pattern, with low average sales in high demand weeks and vice versa</vt:lpstr>
      <vt:lpstr>However, they seem to be higher by an average of ~50% during health awareness weeks</vt:lpstr>
      <vt:lpstr>PowerPoint Presentation</vt:lpstr>
      <vt:lpstr>Although all SKU’s respond well to dual placement in-store, Maple Glazed Pecan and Madasgascan Vanilla drive the highest lifts</vt:lpstr>
      <vt:lpstr>PowerPoint Presentation</vt:lpstr>
      <vt:lpstr>Sampling is most effective on Peanut Butter and Madasgascan Vanilla SKUs, with an average volume increase of ~13%</vt:lpstr>
      <vt:lpstr>We recommend following the prioritization table while sampling SKUs across Tesco Stores to drive maximum volume lift</vt:lpstr>
      <vt:lpstr>PowerPoint Presentation</vt:lpstr>
      <vt:lpstr>For every 1M impressions on a social media platform, average sales volume lift is ~5%, while Twitter gives the best ROI across platforms</vt:lpstr>
      <vt:lpstr>Agenda</vt:lpstr>
      <vt:lpstr>Although the results so far are promising, enriching them with data would enhance the accuracy of our recommendations and insights</vt:lpstr>
      <vt:lpstr>To improve and scale the model across multiple customers and geographies, the following data is required</vt:lpstr>
      <vt:lpstr>Agenda</vt:lpstr>
      <vt:lpstr>PowerPoint Presentation</vt:lpstr>
      <vt:lpstr>Thank You </vt:lpstr>
    </vt:vector>
  </TitlesOfParts>
  <Company>Mars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Estimator Project -RFP</dc:title>
  <dc:creator>Martinez Davila, Luis</dc:creator>
  <cp:lastModifiedBy>Syed Misbah Ahmed</cp:lastModifiedBy>
  <cp:revision>198</cp:revision>
  <dcterms:created xsi:type="dcterms:W3CDTF">2018-03-15T08:35:15Z</dcterms:created>
  <dcterms:modified xsi:type="dcterms:W3CDTF">2019-11-18T05:10:46Z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0x01010080238261E73C88439BB98AF91E7C8BB9</vt:lpwstr>
  </property>
  <property fmtid="{D5CDD505-2E9C-101B-9397-08002B2CF9AE}" pid="3" name="AuthorIds_UIVersion_4096">
    <vt:lpwstr>59</vt:lpwstr>
  </property>
  <property fmtid="{D5CDD505-2E9C-101B-9397-08002B2CF9AE}" pid="4" name="AuthorIds_UIVersion_6656">
    <vt:lpwstr>59</vt:lpwstr>
  </property>
</Properties>
</file>